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Source Sans Pro SemiBold"/>
      <p:regular r:id="rId38"/>
      <p:bold r:id="rId39"/>
      <p:italic r:id="rId40"/>
      <p:boldItalic r:id="rId41"/>
    </p:embeddedFont>
    <p:embeddedFont>
      <p:font typeface="Source Sans Pr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E8D313-7871-4B7E-A460-5B71763A1395}">
  <a:tblStyle styleId="{81E8D313-7871-4B7E-A460-5B71763A1395}"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SemiBold-italic.fntdata"/><Relationship Id="rId20" Type="http://schemas.openxmlformats.org/officeDocument/2006/relationships/slide" Target="slides/slide14.xml"/><Relationship Id="rId42" Type="http://schemas.openxmlformats.org/officeDocument/2006/relationships/font" Target="fonts/SourceSansPro-regular.fntdata"/><Relationship Id="rId41" Type="http://schemas.openxmlformats.org/officeDocument/2006/relationships/font" Target="fonts/SourceSansProSemiBold-boldItalic.fntdata"/><Relationship Id="rId22" Type="http://schemas.openxmlformats.org/officeDocument/2006/relationships/slide" Target="slides/slide16.xml"/><Relationship Id="rId44" Type="http://schemas.openxmlformats.org/officeDocument/2006/relationships/font" Target="fonts/SourceSansPro-italic.fntdata"/><Relationship Id="rId21" Type="http://schemas.openxmlformats.org/officeDocument/2006/relationships/slide" Target="slides/slide15.xml"/><Relationship Id="rId43" Type="http://schemas.openxmlformats.org/officeDocument/2006/relationships/font" Target="fonts/SourceSansPr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SourceSans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SourceSansProSemiBold-bold.fntdata"/><Relationship Id="rId16" Type="http://schemas.openxmlformats.org/officeDocument/2006/relationships/slide" Target="slides/slide10.xml"/><Relationship Id="rId38" Type="http://schemas.openxmlformats.org/officeDocument/2006/relationships/font" Target="fonts/SourceSansProSemiBo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785561834_2_5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23785561834_2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8c243336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8c243336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8c243336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8c243336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a514c9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a514c9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d6163f2c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d6163f2c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1d6163f2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1d6163f2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d6163f2c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1d6163f2c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0a21c5fd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0a21c5fd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0a21c5fdd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0a21c5fdd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a21c5fdd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a21c5fdd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0a21c5fdd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0a21c5fdd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785561834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3785561834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0a21c5fdd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0a21c5fdd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trying to keep the bankruptcy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0a21c5fd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a21c5fd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a21c5fdd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a21c5fdd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a:t>
            </a:r>
            <a:r>
              <a:rPr lang="en"/>
              <a:t> filter out the missing value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a21c5fdd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a21c5fdd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value is used of calculating C in Z-score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d67ef49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d67ef49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d67ef49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1d67ef49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0a21c5fdd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0a21c5fdd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0a21c5fdd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0a21c5fdd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0a21c5fdd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0a21c5fd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0a21c5fdd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0a21c5fdd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38c24333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38c24333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a21c5fdd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0a21c5fddc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3785561834_2_7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g23785561834_2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8c1b9579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8c1b9579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38c24333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38c24333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38c243336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38c243336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8c243336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8c243336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38c243336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38c243336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38c243336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38c243336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9" name="Shape 9"/>
        <p:cNvGrpSpPr/>
        <p:nvPr/>
      </p:nvGrpSpPr>
      <p:grpSpPr>
        <a:xfrm>
          <a:off x="0" y="0"/>
          <a:ext cx="0" cy="0"/>
          <a:chOff x="0" y="0"/>
          <a:chExt cx="0" cy="0"/>
        </a:xfrm>
      </p:grpSpPr>
      <p:pic>
        <p:nvPicPr>
          <p:cNvPr descr="Background pattern&#10;&#10;Description automatically generated with medium confidence"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idx="1" type="body"/>
          </p:nvPr>
        </p:nvSpPr>
        <p:spPr>
          <a:xfrm>
            <a:off x="1939687" y="1622659"/>
            <a:ext cx="7202400" cy="1210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4500"/>
              <a:buNone/>
              <a:defRPr sz="45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 name="Google Shape;12;p2"/>
          <p:cNvSpPr txBox="1"/>
          <p:nvPr>
            <p:ph idx="2" type="body"/>
          </p:nvPr>
        </p:nvSpPr>
        <p:spPr>
          <a:xfrm>
            <a:off x="1941539" y="2771026"/>
            <a:ext cx="72024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 name="Google Shape;13;p2"/>
          <p:cNvSpPr txBox="1"/>
          <p:nvPr>
            <p:ph idx="3" type="body"/>
          </p:nvPr>
        </p:nvSpPr>
        <p:spPr>
          <a:xfrm>
            <a:off x="1941539" y="3347003"/>
            <a:ext cx="72024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2">
  <p:cSld name="Transition Slide 2">
    <p:spTree>
      <p:nvGrpSpPr>
        <p:cNvPr id="68" name="Shape 68"/>
        <p:cNvGrpSpPr/>
        <p:nvPr/>
      </p:nvGrpSpPr>
      <p:grpSpPr>
        <a:xfrm>
          <a:off x="0" y="0"/>
          <a:ext cx="0" cy="0"/>
          <a:chOff x="0" y="0"/>
          <a:chExt cx="0" cy="0"/>
        </a:xfrm>
      </p:grpSpPr>
      <p:pic>
        <p:nvPicPr>
          <p:cNvPr descr="A picture containing orange, yellow, bright&#10;&#10;Description automatically generated" id="69" name="Google Shape;69;p11"/>
          <p:cNvPicPr preferRelativeResize="0"/>
          <p:nvPr/>
        </p:nvPicPr>
        <p:blipFill rotWithShape="1">
          <a:blip r:embed="rId2">
            <a:alphaModFix/>
          </a:blip>
          <a:srcRect b="0" l="0" r="0" t="0"/>
          <a:stretch/>
        </p:blipFill>
        <p:spPr>
          <a:xfrm>
            <a:off x="1850" y="0"/>
            <a:ext cx="9140300" cy="5143501"/>
          </a:xfrm>
          <a:prstGeom prst="rect">
            <a:avLst/>
          </a:prstGeom>
          <a:noFill/>
          <a:ln>
            <a:noFill/>
          </a:ln>
        </p:spPr>
      </p:pic>
      <p:pic>
        <p:nvPicPr>
          <p:cNvPr id="70" name="Google Shape;70;p11"/>
          <p:cNvPicPr preferRelativeResize="0"/>
          <p:nvPr/>
        </p:nvPicPr>
        <p:blipFill rotWithShape="1">
          <a:blip r:embed="rId3">
            <a:alphaModFix/>
          </a:blip>
          <a:srcRect b="0" l="0" r="0" t="0"/>
          <a:stretch/>
        </p:blipFill>
        <p:spPr>
          <a:xfrm>
            <a:off x="8323706" y="208353"/>
            <a:ext cx="396431" cy="573598"/>
          </a:xfrm>
          <a:prstGeom prst="rect">
            <a:avLst/>
          </a:prstGeom>
          <a:noFill/>
          <a:ln>
            <a:noFill/>
          </a:ln>
        </p:spPr>
      </p:pic>
      <p:sp>
        <p:nvSpPr>
          <p:cNvPr id="71" name="Google Shape;71;p11"/>
          <p:cNvSpPr txBox="1"/>
          <p:nvPr>
            <p:ph type="title"/>
          </p:nvPr>
        </p:nvSpPr>
        <p:spPr>
          <a:xfrm>
            <a:off x="628650" y="2015997"/>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Source Sans Pro SemiBold"/>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1"/>
          <p:cNvSpPr/>
          <p:nvPr/>
        </p:nvSpPr>
        <p:spPr>
          <a:xfrm>
            <a:off x="4091748" y="3119461"/>
            <a:ext cx="956700" cy="106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73" name="Google Shape;73;p11"/>
          <p:cNvSpPr txBox="1"/>
          <p:nvPr>
            <p:ph idx="1"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ontent Slide 1">
    <p:spTree>
      <p:nvGrpSpPr>
        <p:cNvPr id="75" name="Shape 75"/>
        <p:cNvGrpSpPr/>
        <p:nvPr/>
      </p:nvGrpSpPr>
      <p:grpSpPr>
        <a:xfrm>
          <a:off x="0" y="0"/>
          <a:ext cx="0" cy="0"/>
          <a:chOff x="0" y="0"/>
          <a:chExt cx="0" cy="0"/>
        </a:xfrm>
      </p:grpSpPr>
      <p:sp>
        <p:nvSpPr>
          <p:cNvPr id="76" name="Google Shape;76;p12"/>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77" name="Google Shape;77;p12"/>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78" name="Google Shape;78;p12"/>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79" name="Google Shape;79;p12"/>
          <p:cNvSpPr txBox="1"/>
          <p:nvPr>
            <p:ph idx="2" type="body"/>
          </p:nvPr>
        </p:nvSpPr>
        <p:spPr>
          <a:xfrm>
            <a:off x="490671" y="1435152"/>
            <a:ext cx="77775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2"/>
          <p:cNvSpPr txBox="1"/>
          <p:nvPr>
            <p:ph idx="3" type="body"/>
          </p:nvPr>
        </p:nvSpPr>
        <p:spPr>
          <a:xfrm>
            <a:off x="489347" y="2016604"/>
            <a:ext cx="7777500" cy="722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2"/>
          <p:cNvSpPr txBox="1"/>
          <p:nvPr>
            <p:ph idx="4" type="body"/>
          </p:nvPr>
        </p:nvSpPr>
        <p:spPr>
          <a:xfrm>
            <a:off x="490671" y="2968341"/>
            <a:ext cx="77775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2"/>
          <p:cNvSpPr txBox="1"/>
          <p:nvPr>
            <p:ph idx="5" type="body"/>
          </p:nvPr>
        </p:nvSpPr>
        <p:spPr>
          <a:xfrm>
            <a:off x="489347" y="3549793"/>
            <a:ext cx="7777500" cy="722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2"/>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84" name="Google Shape;84;p12"/>
          <p:cNvSpPr txBox="1"/>
          <p:nvPr>
            <p:ph idx="6"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p:spTree>
      <p:nvGrpSpPr>
        <p:cNvPr id="86" name="Shape 86"/>
        <p:cNvGrpSpPr/>
        <p:nvPr/>
      </p:nvGrpSpPr>
      <p:grpSpPr>
        <a:xfrm>
          <a:off x="0" y="0"/>
          <a:ext cx="0" cy="0"/>
          <a:chOff x="0" y="0"/>
          <a:chExt cx="0" cy="0"/>
        </a:xfrm>
      </p:grpSpPr>
      <p:pic>
        <p:nvPicPr>
          <p:cNvPr id="87" name="Google Shape;87;p13"/>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88" name="Google Shape;88;p13"/>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89" name="Google Shape;89;p13"/>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3"/>
          <p:cNvSpPr txBox="1"/>
          <p:nvPr>
            <p:ph idx="2" type="body"/>
          </p:nvPr>
        </p:nvSpPr>
        <p:spPr>
          <a:xfrm>
            <a:off x="490671"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3"/>
          <p:cNvSpPr txBox="1"/>
          <p:nvPr>
            <p:ph idx="3" type="body"/>
          </p:nvPr>
        </p:nvSpPr>
        <p:spPr>
          <a:xfrm>
            <a:off x="489347" y="2088950"/>
            <a:ext cx="3657300" cy="161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3"/>
          <p:cNvSpPr txBox="1"/>
          <p:nvPr>
            <p:ph idx="4" type="body"/>
          </p:nvPr>
        </p:nvSpPr>
        <p:spPr>
          <a:xfrm>
            <a:off x="4611002"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3"/>
          <p:cNvSpPr txBox="1"/>
          <p:nvPr>
            <p:ph idx="5" type="body"/>
          </p:nvPr>
        </p:nvSpPr>
        <p:spPr>
          <a:xfrm>
            <a:off x="4609678" y="2088950"/>
            <a:ext cx="3657300" cy="161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3"/>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95" name="Google Shape;95;p13"/>
          <p:cNvSpPr txBox="1"/>
          <p:nvPr>
            <p:ph idx="6"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3">
  <p:cSld name="Content Slide 3">
    <p:spTree>
      <p:nvGrpSpPr>
        <p:cNvPr id="97" name="Shape 97"/>
        <p:cNvGrpSpPr/>
        <p:nvPr/>
      </p:nvGrpSpPr>
      <p:grpSpPr>
        <a:xfrm>
          <a:off x="0" y="0"/>
          <a:ext cx="0" cy="0"/>
          <a:chOff x="0" y="0"/>
          <a:chExt cx="0" cy="0"/>
        </a:xfrm>
      </p:grpSpPr>
      <p:sp>
        <p:nvSpPr>
          <p:cNvPr id="98" name="Google Shape;98;p14"/>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99" name="Google Shape;99;p14"/>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00" name="Google Shape;100;p14"/>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01" name="Google Shape;101;p14"/>
          <p:cNvSpPr txBox="1"/>
          <p:nvPr>
            <p:ph idx="2" type="body"/>
          </p:nvPr>
        </p:nvSpPr>
        <p:spPr>
          <a:xfrm>
            <a:off x="490671"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4"/>
          <p:cNvSpPr txBox="1"/>
          <p:nvPr>
            <p:ph idx="3" type="body"/>
          </p:nvPr>
        </p:nvSpPr>
        <p:spPr>
          <a:xfrm>
            <a:off x="488311" y="2081213"/>
            <a:ext cx="3657300" cy="2001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Courier New"/>
              <a:buChar char="o"/>
              <a:defRPr sz="1500"/>
            </a:lvl1pPr>
            <a:lvl2pPr indent="-317500" lvl="1" marL="914400" algn="l">
              <a:lnSpc>
                <a:spcPct val="90000"/>
              </a:lnSpc>
              <a:spcBef>
                <a:spcPts val="400"/>
              </a:spcBef>
              <a:spcAft>
                <a:spcPts val="0"/>
              </a:spcAft>
              <a:buClr>
                <a:schemeClr val="dk1"/>
              </a:buClr>
              <a:buSzPts val="1400"/>
              <a:buFont typeface="Courier New"/>
              <a:buChar char="o"/>
              <a:defRPr sz="1400"/>
            </a:lvl2pPr>
            <a:lvl3pPr indent="-317500" lvl="2" marL="1371600" algn="l">
              <a:lnSpc>
                <a:spcPct val="90000"/>
              </a:lnSpc>
              <a:spcBef>
                <a:spcPts val="400"/>
              </a:spcBef>
              <a:spcAft>
                <a:spcPts val="0"/>
              </a:spcAft>
              <a:buClr>
                <a:schemeClr val="dk1"/>
              </a:buClr>
              <a:buSzPts val="1400"/>
              <a:buFont typeface="Courier New"/>
              <a:buChar char="o"/>
              <a:defRPr sz="1400"/>
            </a:lvl3pPr>
            <a:lvl4pPr indent="-317500" lvl="3" marL="1828800" algn="l">
              <a:lnSpc>
                <a:spcPct val="90000"/>
              </a:lnSpc>
              <a:spcBef>
                <a:spcPts val="400"/>
              </a:spcBef>
              <a:spcAft>
                <a:spcPts val="0"/>
              </a:spcAft>
              <a:buClr>
                <a:schemeClr val="dk1"/>
              </a:buClr>
              <a:buSzPts val="1400"/>
              <a:buFont typeface="Courier New"/>
              <a:buChar char="o"/>
              <a:defRPr/>
            </a:lvl4pPr>
            <a:lvl5pPr indent="-317500" lvl="4" marL="2286000" algn="l">
              <a:lnSpc>
                <a:spcPct val="90000"/>
              </a:lnSpc>
              <a:spcBef>
                <a:spcPts val="400"/>
              </a:spcBef>
              <a:spcAft>
                <a:spcPts val="0"/>
              </a:spcAft>
              <a:buClr>
                <a:schemeClr val="dk1"/>
              </a:buClr>
              <a:buSzPts val="1400"/>
              <a:buFont typeface="Courier New"/>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14"/>
          <p:cNvSpPr txBox="1"/>
          <p:nvPr>
            <p:ph idx="4" type="body"/>
          </p:nvPr>
        </p:nvSpPr>
        <p:spPr>
          <a:xfrm>
            <a:off x="4611002" y="1507499"/>
            <a:ext cx="36573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14"/>
          <p:cNvSpPr txBox="1"/>
          <p:nvPr>
            <p:ph idx="5" type="body"/>
          </p:nvPr>
        </p:nvSpPr>
        <p:spPr>
          <a:xfrm>
            <a:off x="4608641" y="2081098"/>
            <a:ext cx="3657300" cy="2001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1"/>
              </a:buClr>
              <a:buSzPts val="1500"/>
              <a:buFont typeface="Courier New"/>
              <a:buChar char="o"/>
              <a:defRPr sz="1500"/>
            </a:lvl1pPr>
            <a:lvl2pPr indent="-317500" lvl="1" marL="914400" algn="l">
              <a:lnSpc>
                <a:spcPct val="90000"/>
              </a:lnSpc>
              <a:spcBef>
                <a:spcPts val="400"/>
              </a:spcBef>
              <a:spcAft>
                <a:spcPts val="0"/>
              </a:spcAft>
              <a:buClr>
                <a:schemeClr val="dk1"/>
              </a:buClr>
              <a:buSzPts val="1400"/>
              <a:buFont typeface="Courier New"/>
              <a:buChar char="o"/>
              <a:defRPr sz="1400"/>
            </a:lvl2pPr>
            <a:lvl3pPr indent="-317500" lvl="2" marL="1371600" algn="l">
              <a:lnSpc>
                <a:spcPct val="90000"/>
              </a:lnSpc>
              <a:spcBef>
                <a:spcPts val="400"/>
              </a:spcBef>
              <a:spcAft>
                <a:spcPts val="0"/>
              </a:spcAft>
              <a:buClr>
                <a:schemeClr val="dk1"/>
              </a:buClr>
              <a:buSzPts val="1400"/>
              <a:buFont typeface="Courier New"/>
              <a:buChar char="o"/>
              <a:defRPr sz="1400"/>
            </a:lvl3pPr>
            <a:lvl4pPr indent="-317500" lvl="3" marL="1828800" algn="l">
              <a:lnSpc>
                <a:spcPct val="90000"/>
              </a:lnSpc>
              <a:spcBef>
                <a:spcPts val="400"/>
              </a:spcBef>
              <a:spcAft>
                <a:spcPts val="0"/>
              </a:spcAft>
              <a:buClr>
                <a:schemeClr val="dk1"/>
              </a:buClr>
              <a:buSzPts val="1400"/>
              <a:buFont typeface="Courier New"/>
              <a:buChar char="o"/>
              <a:defRPr/>
            </a:lvl4pPr>
            <a:lvl5pPr indent="-317500" lvl="4" marL="2286000" algn="l">
              <a:lnSpc>
                <a:spcPct val="90000"/>
              </a:lnSpc>
              <a:spcBef>
                <a:spcPts val="400"/>
              </a:spcBef>
              <a:spcAft>
                <a:spcPts val="0"/>
              </a:spcAft>
              <a:buClr>
                <a:schemeClr val="dk1"/>
              </a:buClr>
              <a:buSzPts val="1400"/>
              <a:buFont typeface="Courier New"/>
              <a:buChar char="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14"/>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06" name="Google Shape;106;p14"/>
          <p:cNvSpPr txBox="1"/>
          <p:nvPr>
            <p:ph idx="6"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Quote Slide">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10" name="Google Shape;110;p15"/>
          <p:cNvSpPr txBox="1"/>
          <p:nvPr/>
        </p:nvSpPr>
        <p:spPr>
          <a:xfrm>
            <a:off x="1705358" y="875976"/>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Source Sans Pro"/>
                <a:ea typeface="Source Sans Pro"/>
                <a:cs typeface="Source Sans Pro"/>
                <a:sym typeface="Source Sans Pro"/>
              </a:rPr>
              <a:t>“</a:t>
            </a:r>
            <a:endParaRPr sz="1100"/>
          </a:p>
        </p:txBody>
      </p:sp>
      <p:sp>
        <p:nvSpPr>
          <p:cNvPr id="111" name="Google Shape;111;p15"/>
          <p:cNvSpPr txBox="1"/>
          <p:nvPr/>
        </p:nvSpPr>
        <p:spPr>
          <a:xfrm>
            <a:off x="6855616" y="888942"/>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Source Sans Pro"/>
                <a:ea typeface="Source Sans Pro"/>
                <a:cs typeface="Source Sans Pro"/>
                <a:sym typeface="Source Sans Pro"/>
              </a:rPr>
              <a:t>”</a:t>
            </a:r>
            <a:endParaRPr sz="1100"/>
          </a:p>
        </p:txBody>
      </p:sp>
      <p:sp>
        <p:nvSpPr>
          <p:cNvPr id="112" name="Google Shape;112;p15"/>
          <p:cNvSpPr txBox="1"/>
          <p:nvPr>
            <p:ph idx="1" type="body"/>
          </p:nvPr>
        </p:nvSpPr>
        <p:spPr>
          <a:xfrm>
            <a:off x="2295556" y="968739"/>
            <a:ext cx="4635000" cy="573600"/>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15"/>
          <p:cNvSpPr txBox="1"/>
          <p:nvPr>
            <p:ph idx="2" type="body"/>
          </p:nvPr>
        </p:nvSpPr>
        <p:spPr>
          <a:xfrm>
            <a:off x="5345395" y="1587549"/>
            <a:ext cx="1585200" cy="322500"/>
          </a:xfrm>
          <a:prstGeom prst="rect">
            <a:avLst/>
          </a:prstGeom>
          <a:noFill/>
          <a:ln>
            <a:noFill/>
          </a:ln>
        </p:spPr>
        <p:txBody>
          <a:bodyPr anchorCtr="0" anchor="ctr" bIns="34275" lIns="68575" spcFirstLastPara="1" rIns="68575" wrap="square" tIns="34275">
            <a:normAutofit/>
          </a:bodyPr>
          <a:lstStyle>
            <a:lvl1pPr indent="-228600" lvl="0" marL="457200" algn="r">
              <a:lnSpc>
                <a:spcPct val="70000"/>
              </a:lnSpc>
              <a:spcBef>
                <a:spcPts val="800"/>
              </a:spcBef>
              <a:spcAft>
                <a:spcPts val="0"/>
              </a:spcAft>
              <a:buClr>
                <a:schemeClr val="dk2"/>
              </a:buClr>
              <a:buSzPts val="1500"/>
              <a:buNone/>
              <a:defRPr sz="1500">
                <a:solidFill>
                  <a:schemeClr val="dk2"/>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15"/>
          <p:cNvSpPr txBox="1"/>
          <p:nvPr/>
        </p:nvSpPr>
        <p:spPr>
          <a:xfrm>
            <a:off x="1705358" y="2607768"/>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F5F05"/>
              </a:buClr>
              <a:buSzPts val="7200"/>
              <a:buFont typeface="Arial"/>
              <a:buNone/>
            </a:pPr>
            <a:r>
              <a:rPr b="0" i="0" lang="en" sz="7200" u="none" cap="none" strike="noStrike">
                <a:solidFill>
                  <a:srgbClr val="FF5F05"/>
                </a:solidFill>
                <a:latin typeface="Source Sans Pro"/>
                <a:ea typeface="Source Sans Pro"/>
                <a:cs typeface="Source Sans Pro"/>
                <a:sym typeface="Source Sans Pro"/>
              </a:rPr>
              <a:t>“</a:t>
            </a:r>
            <a:endParaRPr sz="1100"/>
          </a:p>
        </p:txBody>
      </p:sp>
      <p:sp>
        <p:nvSpPr>
          <p:cNvPr id="115" name="Google Shape;115;p15"/>
          <p:cNvSpPr txBox="1"/>
          <p:nvPr/>
        </p:nvSpPr>
        <p:spPr>
          <a:xfrm>
            <a:off x="6816200" y="2620734"/>
            <a:ext cx="888600" cy="1030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2"/>
              </a:buClr>
              <a:buSzPts val="7200"/>
              <a:buFont typeface="Arial"/>
              <a:buNone/>
            </a:pPr>
            <a:r>
              <a:rPr b="0" i="0" lang="en" sz="7200" u="none" cap="none" strike="noStrike">
                <a:solidFill>
                  <a:schemeClr val="lt2"/>
                </a:solidFill>
                <a:latin typeface="Source Sans Pro"/>
                <a:ea typeface="Source Sans Pro"/>
                <a:cs typeface="Source Sans Pro"/>
                <a:sym typeface="Source Sans Pro"/>
              </a:rPr>
              <a:t>”</a:t>
            </a:r>
            <a:endParaRPr sz="1100"/>
          </a:p>
        </p:txBody>
      </p:sp>
      <p:sp>
        <p:nvSpPr>
          <p:cNvPr id="116" name="Google Shape;116;p15"/>
          <p:cNvSpPr txBox="1"/>
          <p:nvPr>
            <p:ph idx="3" type="body"/>
          </p:nvPr>
        </p:nvSpPr>
        <p:spPr>
          <a:xfrm>
            <a:off x="2295556" y="2626298"/>
            <a:ext cx="4635000" cy="1130400"/>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dk2"/>
              </a:buClr>
              <a:buSzPts val="1800"/>
              <a:buNone/>
              <a:defRPr sz="1800">
                <a:solidFill>
                  <a:schemeClr val="dk2"/>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5"/>
          <p:cNvSpPr txBox="1"/>
          <p:nvPr>
            <p:ph idx="4" type="body"/>
          </p:nvPr>
        </p:nvSpPr>
        <p:spPr>
          <a:xfrm>
            <a:off x="5345395" y="3798843"/>
            <a:ext cx="1585200" cy="322500"/>
          </a:xfrm>
          <a:prstGeom prst="rect">
            <a:avLst/>
          </a:prstGeom>
          <a:noFill/>
          <a:ln>
            <a:noFill/>
          </a:ln>
        </p:spPr>
        <p:txBody>
          <a:bodyPr anchorCtr="0" anchor="ctr" bIns="34275" lIns="68575" spcFirstLastPara="1" rIns="68575" wrap="square" tIns="34275">
            <a:normAutofit/>
          </a:bodyPr>
          <a:lstStyle>
            <a:lvl1pPr indent="-228600" lvl="0" marL="457200" algn="r">
              <a:lnSpc>
                <a:spcPct val="70000"/>
              </a:lnSpc>
              <a:spcBef>
                <a:spcPts val="800"/>
              </a:spcBef>
              <a:spcAft>
                <a:spcPts val="0"/>
              </a:spcAft>
              <a:buClr>
                <a:schemeClr val="dk2"/>
              </a:buClr>
              <a:buSzPts val="1500"/>
              <a:buNone/>
              <a:defRPr sz="1500">
                <a:solidFill>
                  <a:schemeClr val="dk2"/>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5"/>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19" name="Google Shape;119;p15"/>
          <p:cNvSpPr txBox="1"/>
          <p:nvPr>
            <p:ph idx="5"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p:cSld name="Image Slide 1">
    <p:spTree>
      <p:nvGrpSpPr>
        <p:cNvPr id="121" name="Shape 121"/>
        <p:cNvGrpSpPr/>
        <p:nvPr/>
      </p:nvGrpSpPr>
      <p:grpSpPr>
        <a:xfrm>
          <a:off x="0" y="0"/>
          <a:ext cx="0" cy="0"/>
          <a:chOff x="0" y="0"/>
          <a:chExt cx="0" cy="0"/>
        </a:xfrm>
      </p:grpSpPr>
      <p:sp>
        <p:nvSpPr>
          <p:cNvPr id="122" name="Google Shape;122;p16"/>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23" name="Google Shape;123;p16"/>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24" name="Google Shape;124;p16"/>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25" name="Google Shape;125;p16"/>
          <p:cNvSpPr/>
          <p:nvPr>
            <p:ph idx="2" type="pic"/>
          </p:nvPr>
        </p:nvSpPr>
        <p:spPr>
          <a:xfrm>
            <a:off x="415529" y="1340015"/>
            <a:ext cx="3554100" cy="1532100"/>
          </a:xfrm>
          <a:prstGeom prst="rect">
            <a:avLst/>
          </a:prstGeom>
          <a:solidFill>
            <a:srgbClr val="BFBFBF"/>
          </a:solidFill>
          <a:ln>
            <a:noFill/>
          </a:ln>
        </p:spPr>
      </p:sp>
      <p:sp>
        <p:nvSpPr>
          <p:cNvPr id="126" name="Google Shape;126;p16"/>
          <p:cNvSpPr txBox="1"/>
          <p:nvPr>
            <p:ph idx="3" type="body"/>
          </p:nvPr>
        </p:nvSpPr>
        <p:spPr>
          <a:xfrm>
            <a:off x="4108011" y="1340015"/>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7" name="Google Shape;127;p16"/>
          <p:cNvSpPr txBox="1"/>
          <p:nvPr>
            <p:ph idx="4" type="body"/>
          </p:nvPr>
        </p:nvSpPr>
        <p:spPr>
          <a:xfrm>
            <a:off x="4106687" y="1921468"/>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16"/>
          <p:cNvSpPr/>
          <p:nvPr>
            <p:ph idx="5" type="pic"/>
          </p:nvPr>
        </p:nvSpPr>
        <p:spPr>
          <a:xfrm>
            <a:off x="414205" y="2943086"/>
            <a:ext cx="3554100" cy="1532100"/>
          </a:xfrm>
          <a:prstGeom prst="rect">
            <a:avLst/>
          </a:prstGeom>
          <a:solidFill>
            <a:srgbClr val="BFBFBF"/>
          </a:solidFill>
          <a:ln>
            <a:noFill/>
          </a:ln>
        </p:spPr>
      </p:sp>
      <p:sp>
        <p:nvSpPr>
          <p:cNvPr id="129" name="Google Shape;129;p16"/>
          <p:cNvSpPr txBox="1"/>
          <p:nvPr>
            <p:ph idx="6" type="body"/>
          </p:nvPr>
        </p:nvSpPr>
        <p:spPr>
          <a:xfrm>
            <a:off x="4106687" y="2943086"/>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16"/>
          <p:cNvSpPr txBox="1"/>
          <p:nvPr>
            <p:ph idx="7" type="body"/>
          </p:nvPr>
        </p:nvSpPr>
        <p:spPr>
          <a:xfrm>
            <a:off x="4105363" y="3524539"/>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16"/>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32" name="Google Shape;132;p16"/>
          <p:cNvSpPr txBox="1"/>
          <p:nvPr>
            <p:ph idx="8"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p:cSld name="Image Slide 2">
    <p:spTree>
      <p:nvGrpSpPr>
        <p:cNvPr id="134" name="Shape 134"/>
        <p:cNvGrpSpPr/>
        <p:nvPr/>
      </p:nvGrpSpPr>
      <p:grpSpPr>
        <a:xfrm>
          <a:off x="0" y="0"/>
          <a:ext cx="0" cy="0"/>
          <a:chOff x="0" y="0"/>
          <a:chExt cx="0" cy="0"/>
        </a:xfrm>
      </p:grpSpPr>
      <p:sp>
        <p:nvSpPr>
          <p:cNvPr id="135" name="Google Shape;135;p17"/>
          <p:cNvSpPr/>
          <p:nvPr/>
        </p:nvSpPr>
        <p:spPr>
          <a:xfrm rot="5400000">
            <a:off x="6197" y="617706"/>
            <a:ext cx="892500" cy="738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36" name="Google Shape;136;p17"/>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37" name="Google Shape;137;p17"/>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38" name="Google Shape;138;p17"/>
          <p:cNvSpPr txBox="1"/>
          <p:nvPr>
            <p:ph idx="2" type="body"/>
          </p:nvPr>
        </p:nvSpPr>
        <p:spPr>
          <a:xfrm>
            <a:off x="490671" y="1340015"/>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17"/>
          <p:cNvSpPr txBox="1"/>
          <p:nvPr>
            <p:ph idx="3" type="body"/>
          </p:nvPr>
        </p:nvSpPr>
        <p:spPr>
          <a:xfrm>
            <a:off x="489347" y="1921468"/>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0" name="Google Shape;140;p17"/>
          <p:cNvSpPr/>
          <p:nvPr>
            <p:ph idx="4" type="pic"/>
          </p:nvPr>
        </p:nvSpPr>
        <p:spPr>
          <a:xfrm>
            <a:off x="4711652" y="1340015"/>
            <a:ext cx="3554100" cy="1532100"/>
          </a:xfrm>
          <a:prstGeom prst="rect">
            <a:avLst/>
          </a:prstGeom>
          <a:solidFill>
            <a:srgbClr val="BFBFBF"/>
          </a:solidFill>
          <a:ln>
            <a:noFill/>
          </a:ln>
        </p:spPr>
      </p:sp>
      <p:sp>
        <p:nvSpPr>
          <p:cNvPr id="141" name="Google Shape;141;p17"/>
          <p:cNvSpPr txBox="1"/>
          <p:nvPr>
            <p:ph idx="5" type="body"/>
          </p:nvPr>
        </p:nvSpPr>
        <p:spPr>
          <a:xfrm>
            <a:off x="489347" y="2943086"/>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17"/>
          <p:cNvSpPr txBox="1"/>
          <p:nvPr>
            <p:ph idx="6" type="body"/>
          </p:nvPr>
        </p:nvSpPr>
        <p:spPr>
          <a:xfrm>
            <a:off x="488024" y="3524539"/>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17"/>
          <p:cNvSpPr/>
          <p:nvPr>
            <p:ph idx="7" type="pic"/>
          </p:nvPr>
        </p:nvSpPr>
        <p:spPr>
          <a:xfrm>
            <a:off x="4710329" y="2943086"/>
            <a:ext cx="3554100" cy="1532100"/>
          </a:xfrm>
          <a:prstGeom prst="rect">
            <a:avLst/>
          </a:prstGeom>
          <a:solidFill>
            <a:srgbClr val="BFBFBF"/>
          </a:solidFill>
          <a:ln>
            <a:noFill/>
          </a:ln>
        </p:spPr>
      </p:sp>
      <p:sp>
        <p:nvSpPr>
          <p:cNvPr id="144" name="Google Shape;144;p17"/>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45" name="Google Shape;145;p17"/>
          <p:cNvSpPr txBox="1"/>
          <p:nvPr>
            <p:ph idx="8"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6" name="Google Shape;146;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p:cSld name="Image Slide 3">
    <p:spTree>
      <p:nvGrpSpPr>
        <p:cNvPr id="147" name="Shape 147"/>
        <p:cNvGrpSpPr/>
        <p:nvPr/>
      </p:nvGrpSpPr>
      <p:grpSpPr>
        <a:xfrm>
          <a:off x="0" y="0"/>
          <a:ext cx="0" cy="0"/>
          <a:chOff x="0" y="0"/>
          <a:chExt cx="0" cy="0"/>
        </a:xfrm>
      </p:grpSpPr>
      <p:pic>
        <p:nvPicPr>
          <p:cNvPr id="148" name="Google Shape;148;p18"/>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49" name="Google Shape;149;p18"/>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50" name="Google Shape;150;p18"/>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18"/>
          <p:cNvSpPr/>
          <p:nvPr>
            <p:ph idx="2" type="pic"/>
          </p:nvPr>
        </p:nvSpPr>
        <p:spPr>
          <a:xfrm>
            <a:off x="415529" y="1340015"/>
            <a:ext cx="3554100" cy="3241800"/>
          </a:xfrm>
          <a:prstGeom prst="rect">
            <a:avLst/>
          </a:prstGeom>
          <a:solidFill>
            <a:srgbClr val="BFBFBF"/>
          </a:solidFill>
          <a:ln>
            <a:noFill/>
          </a:ln>
        </p:spPr>
      </p:sp>
      <p:sp>
        <p:nvSpPr>
          <p:cNvPr id="152" name="Google Shape;152;p18"/>
          <p:cNvSpPr txBox="1"/>
          <p:nvPr>
            <p:ph idx="3" type="body"/>
          </p:nvPr>
        </p:nvSpPr>
        <p:spPr>
          <a:xfrm>
            <a:off x="4108011" y="2037828"/>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2"/>
              </a:buClr>
              <a:buSzPts val="2300"/>
              <a:buNone/>
              <a:defRPr sz="2300">
                <a:solidFill>
                  <a:schemeClr val="lt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3" name="Google Shape;153;p18"/>
          <p:cNvSpPr txBox="1"/>
          <p:nvPr>
            <p:ph idx="4" type="body"/>
          </p:nvPr>
        </p:nvSpPr>
        <p:spPr>
          <a:xfrm>
            <a:off x="4106687" y="2619281"/>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18"/>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55" name="Google Shape;155;p18"/>
          <p:cNvSpPr txBox="1"/>
          <p:nvPr>
            <p:ph idx="5"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6" name="Google Shape;156;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4">
  <p:cSld name="Image Slide 4">
    <p:spTree>
      <p:nvGrpSpPr>
        <p:cNvPr id="157" name="Shape 157"/>
        <p:cNvGrpSpPr/>
        <p:nvPr/>
      </p:nvGrpSpPr>
      <p:grpSpPr>
        <a:xfrm>
          <a:off x="0" y="0"/>
          <a:ext cx="0" cy="0"/>
          <a:chOff x="0" y="0"/>
          <a:chExt cx="0" cy="0"/>
        </a:xfrm>
      </p:grpSpPr>
      <p:sp>
        <p:nvSpPr>
          <p:cNvPr id="158" name="Google Shape;158;p19"/>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59" name="Google Shape;159;p19"/>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19"/>
          <p:cNvPicPr preferRelativeResize="0"/>
          <p:nvPr/>
        </p:nvPicPr>
        <p:blipFill rotWithShape="1">
          <a:blip r:embed="rId2">
            <a:alphaModFix/>
          </a:blip>
          <a:srcRect b="0" l="0" r="0" t="0"/>
          <a:stretch/>
        </p:blipFill>
        <p:spPr>
          <a:xfrm>
            <a:off x="8336529" y="208352"/>
            <a:ext cx="387175" cy="559250"/>
          </a:xfrm>
          <a:prstGeom prst="rect">
            <a:avLst/>
          </a:prstGeom>
          <a:noFill/>
          <a:ln>
            <a:noFill/>
          </a:ln>
        </p:spPr>
      </p:pic>
      <p:sp>
        <p:nvSpPr>
          <p:cNvPr id="161" name="Google Shape;161;p19"/>
          <p:cNvSpPr txBox="1"/>
          <p:nvPr>
            <p:ph idx="2" type="body"/>
          </p:nvPr>
        </p:nvSpPr>
        <p:spPr>
          <a:xfrm>
            <a:off x="489347" y="2037828"/>
            <a:ext cx="41604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dk2"/>
              </a:buClr>
              <a:buSzPts val="2300"/>
              <a:buNone/>
              <a:defRPr sz="23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19"/>
          <p:cNvSpPr txBox="1"/>
          <p:nvPr>
            <p:ph idx="3" type="body"/>
          </p:nvPr>
        </p:nvSpPr>
        <p:spPr>
          <a:xfrm>
            <a:off x="488024" y="2619281"/>
            <a:ext cx="41604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19"/>
          <p:cNvSpPr/>
          <p:nvPr>
            <p:ph idx="4" type="pic"/>
          </p:nvPr>
        </p:nvSpPr>
        <p:spPr>
          <a:xfrm>
            <a:off x="4712976" y="1340015"/>
            <a:ext cx="3554100" cy="3241800"/>
          </a:xfrm>
          <a:prstGeom prst="rect">
            <a:avLst/>
          </a:prstGeom>
          <a:solidFill>
            <a:srgbClr val="BFBFBF"/>
          </a:solidFill>
          <a:ln>
            <a:noFill/>
          </a:ln>
        </p:spPr>
      </p:sp>
      <p:sp>
        <p:nvSpPr>
          <p:cNvPr id="164" name="Google Shape;164;p19"/>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65" name="Google Shape;165;p19"/>
          <p:cNvSpPr txBox="1"/>
          <p:nvPr>
            <p:ph idx="5"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5">
  <p:cSld name="Image Slide 5">
    <p:spTree>
      <p:nvGrpSpPr>
        <p:cNvPr id="167" name="Shape 167"/>
        <p:cNvGrpSpPr/>
        <p:nvPr/>
      </p:nvGrpSpPr>
      <p:grpSpPr>
        <a:xfrm>
          <a:off x="0" y="0"/>
          <a:ext cx="0" cy="0"/>
          <a:chOff x="0" y="0"/>
          <a:chExt cx="0" cy="0"/>
        </a:xfrm>
      </p:grpSpPr>
      <p:sp>
        <p:nvSpPr>
          <p:cNvPr id="168" name="Google Shape;168;p20"/>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69" name="Google Shape;169;p20"/>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70" name="Google Shape;170;p20"/>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71" name="Google Shape;171;p20"/>
          <p:cNvSpPr/>
          <p:nvPr>
            <p:ph idx="2" type="pic"/>
          </p:nvPr>
        </p:nvSpPr>
        <p:spPr>
          <a:xfrm>
            <a:off x="488024" y="1183920"/>
            <a:ext cx="7779000" cy="2906400"/>
          </a:xfrm>
          <a:prstGeom prst="rect">
            <a:avLst/>
          </a:prstGeom>
          <a:solidFill>
            <a:srgbClr val="BFBFBF"/>
          </a:solidFill>
          <a:ln>
            <a:noFill/>
          </a:ln>
        </p:spPr>
      </p:sp>
      <p:sp>
        <p:nvSpPr>
          <p:cNvPr id="172" name="Google Shape;172;p20"/>
          <p:cNvSpPr txBox="1"/>
          <p:nvPr>
            <p:ph idx="3" type="body"/>
          </p:nvPr>
        </p:nvSpPr>
        <p:spPr>
          <a:xfrm>
            <a:off x="491017" y="4192755"/>
            <a:ext cx="7776000" cy="459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500"/>
              <a:buNone/>
              <a:defRPr sz="1500">
                <a:solidFill>
                  <a:schemeClr val="dk2"/>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20"/>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74" name="Google Shape;174;p20"/>
          <p:cNvSpPr txBox="1"/>
          <p:nvPr>
            <p:ph idx="4"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14" name="Shape 14"/>
        <p:cNvGrpSpPr/>
        <p:nvPr/>
      </p:nvGrpSpPr>
      <p:grpSpPr>
        <a:xfrm>
          <a:off x="0" y="0"/>
          <a:ext cx="0" cy="0"/>
          <a:chOff x="0" y="0"/>
          <a:chExt cx="0" cy="0"/>
        </a:xfrm>
      </p:grpSpPr>
      <p:pic>
        <p:nvPicPr>
          <p:cNvPr descr="A picture containing text, sign&#10;&#10;Description automatically generated" id="15" name="Google Shape;15;p3"/>
          <p:cNvPicPr preferRelativeResize="0"/>
          <p:nvPr/>
        </p:nvPicPr>
        <p:blipFill rotWithShape="1">
          <a:blip r:embed="rId2">
            <a:alphaModFix/>
          </a:blip>
          <a:srcRect b="0" l="0" r="0" t="0"/>
          <a:stretch/>
        </p:blipFill>
        <p:spPr>
          <a:xfrm>
            <a:off x="4229" y="0"/>
            <a:ext cx="9135542" cy="5143501"/>
          </a:xfrm>
          <a:prstGeom prst="rect">
            <a:avLst/>
          </a:prstGeom>
          <a:noFill/>
          <a:ln>
            <a:noFill/>
          </a:ln>
        </p:spPr>
      </p:pic>
      <p:sp>
        <p:nvSpPr>
          <p:cNvPr id="16" name="Google Shape;16;p3"/>
          <p:cNvSpPr txBox="1"/>
          <p:nvPr>
            <p:ph idx="1" type="body"/>
          </p:nvPr>
        </p:nvSpPr>
        <p:spPr>
          <a:xfrm>
            <a:off x="1939687" y="1622659"/>
            <a:ext cx="7202400" cy="1210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4500"/>
              <a:buNone/>
              <a:defRPr sz="45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 name="Google Shape;17;p3"/>
          <p:cNvSpPr txBox="1"/>
          <p:nvPr>
            <p:ph idx="2" type="body"/>
          </p:nvPr>
        </p:nvSpPr>
        <p:spPr>
          <a:xfrm>
            <a:off x="1941539" y="2771026"/>
            <a:ext cx="72024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 name="Google Shape;18;p3"/>
          <p:cNvSpPr txBox="1"/>
          <p:nvPr>
            <p:ph idx="3" type="body"/>
          </p:nvPr>
        </p:nvSpPr>
        <p:spPr>
          <a:xfrm>
            <a:off x="1941539" y="3347003"/>
            <a:ext cx="7202400" cy="576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6">
  <p:cSld name="Image Slide 6">
    <p:spTree>
      <p:nvGrpSpPr>
        <p:cNvPr id="176" name="Shape 176"/>
        <p:cNvGrpSpPr/>
        <p:nvPr/>
      </p:nvGrpSpPr>
      <p:grpSpPr>
        <a:xfrm>
          <a:off x="0" y="0"/>
          <a:ext cx="0" cy="0"/>
          <a:chOff x="0" y="0"/>
          <a:chExt cx="0" cy="0"/>
        </a:xfrm>
      </p:grpSpPr>
      <p:sp>
        <p:nvSpPr>
          <p:cNvPr id="177" name="Google Shape;177;p21"/>
          <p:cNvSpPr txBox="1"/>
          <p:nvPr>
            <p:ph idx="1" type="body"/>
          </p:nvPr>
        </p:nvSpPr>
        <p:spPr>
          <a:xfrm>
            <a:off x="5759328" y="1793384"/>
            <a:ext cx="3141000" cy="573600"/>
          </a:xfrm>
          <a:prstGeom prst="rect">
            <a:avLst/>
          </a:prstGeom>
          <a:noFill/>
          <a:ln>
            <a:noFill/>
          </a:ln>
        </p:spPr>
        <p:txBody>
          <a:bodyPr anchorCtr="0" anchor="ctr" bIns="34275" lIns="68575" spcFirstLastPara="1" rIns="68575" wrap="square" tIns="34275">
            <a:normAutofit/>
          </a:bodyPr>
          <a:lstStyle>
            <a:lvl1pPr indent="-228600" lvl="0" marL="457200" algn="l">
              <a:lnSpc>
                <a:spcPct val="70000"/>
              </a:lnSpc>
              <a:spcBef>
                <a:spcPts val="800"/>
              </a:spcBef>
              <a:spcAft>
                <a:spcPts val="0"/>
              </a:spcAft>
              <a:buClr>
                <a:schemeClr val="lt1"/>
              </a:buClr>
              <a:buSzPts val="2300"/>
              <a:buNone/>
              <a:defRPr sz="23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8" name="Google Shape;178;p21"/>
          <p:cNvSpPr txBox="1"/>
          <p:nvPr>
            <p:ph idx="2" type="body"/>
          </p:nvPr>
        </p:nvSpPr>
        <p:spPr>
          <a:xfrm>
            <a:off x="5758004" y="2374837"/>
            <a:ext cx="3141000" cy="950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21"/>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80" name="Google Shape;180;p21"/>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1" name="Google Shape;181;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7">
  <p:cSld name="Image Slide 7">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blip>
          <a:srcRect b="0" l="0" r="0" t="0"/>
          <a:stretch/>
        </p:blipFill>
        <p:spPr>
          <a:xfrm>
            <a:off x="8336018" y="208353"/>
            <a:ext cx="387175" cy="559250"/>
          </a:xfrm>
          <a:prstGeom prst="rect">
            <a:avLst/>
          </a:prstGeom>
          <a:noFill/>
          <a:ln>
            <a:noFill/>
          </a:ln>
        </p:spPr>
      </p:pic>
      <p:sp>
        <p:nvSpPr>
          <p:cNvPr id="184" name="Google Shape;184;p22"/>
          <p:cNvSpPr txBox="1"/>
          <p:nvPr>
            <p:ph idx="1" type="body"/>
          </p:nvPr>
        </p:nvSpPr>
        <p:spPr>
          <a:xfrm>
            <a:off x="1686185" y="3052868"/>
            <a:ext cx="5771700" cy="573600"/>
          </a:xfrm>
          <a:prstGeom prst="rect">
            <a:avLst/>
          </a:prstGeom>
          <a:noFill/>
          <a:ln>
            <a:noFill/>
          </a:ln>
        </p:spPr>
        <p:txBody>
          <a:bodyPr anchorCtr="0" anchor="ctr" bIns="34275" lIns="68575" spcFirstLastPara="1" rIns="68575" wrap="square" tIns="34275">
            <a:normAutofit/>
          </a:bodyPr>
          <a:lstStyle>
            <a:lvl1pPr indent="-228600" lvl="0" marL="457200" algn="ctr">
              <a:lnSpc>
                <a:spcPct val="70000"/>
              </a:lnSpc>
              <a:spcBef>
                <a:spcPts val="800"/>
              </a:spcBef>
              <a:spcAft>
                <a:spcPts val="0"/>
              </a:spcAft>
              <a:buClr>
                <a:schemeClr val="lt1"/>
              </a:buClr>
              <a:buSzPts val="2300"/>
              <a:buNone/>
              <a:defRPr sz="23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22"/>
          <p:cNvSpPr txBox="1"/>
          <p:nvPr>
            <p:ph idx="2" type="body"/>
          </p:nvPr>
        </p:nvSpPr>
        <p:spPr>
          <a:xfrm>
            <a:off x="1686185" y="3735050"/>
            <a:ext cx="5771700" cy="4593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22"/>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7" name="Google Shape;187;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Slide 1">
  <p:cSld name="Graph Slide 1">
    <p:spTree>
      <p:nvGrpSpPr>
        <p:cNvPr id="188" name="Shape 188"/>
        <p:cNvGrpSpPr/>
        <p:nvPr/>
      </p:nvGrpSpPr>
      <p:grpSpPr>
        <a:xfrm>
          <a:off x="0" y="0"/>
          <a:ext cx="0" cy="0"/>
          <a:chOff x="0" y="0"/>
          <a:chExt cx="0" cy="0"/>
        </a:xfrm>
      </p:grpSpPr>
      <p:sp>
        <p:nvSpPr>
          <p:cNvPr id="189" name="Google Shape;189;p23"/>
          <p:cNvSpPr/>
          <p:nvPr/>
        </p:nvSpPr>
        <p:spPr>
          <a:xfrm rot="5400000">
            <a:off x="6197" y="617706"/>
            <a:ext cx="892500" cy="738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90" name="Google Shape;190;p23"/>
          <p:cNvSpPr txBox="1"/>
          <p:nvPr>
            <p:ph idx="1" type="body"/>
          </p:nvPr>
        </p:nvSpPr>
        <p:spPr>
          <a:xfrm>
            <a:off x="490671" y="208352"/>
            <a:ext cx="7777500" cy="892500"/>
          </a:xfrm>
          <a:prstGeom prst="rect">
            <a:avLst/>
          </a:prstGeom>
          <a:noFill/>
          <a:ln>
            <a:noFill/>
          </a:ln>
        </p:spPr>
        <p:txBody>
          <a:bodyPr anchorCtr="0" anchor="ctr" bIns="34275" lIns="68575" spcFirstLastPara="1" rIns="68575" wrap="square" tIns="34275">
            <a:normAutofit/>
          </a:bodyPr>
          <a:lstStyle>
            <a:lvl1pPr indent="-228600" lvl="0" marL="457200" marR="0" algn="l">
              <a:lnSpc>
                <a:spcPct val="70000"/>
              </a:lnSpc>
              <a:spcBef>
                <a:spcPts val="800"/>
              </a:spcBef>
              <a:spcAft>
                <a:spcPts val="0"/>
              </a:spcAft>
              <a:buClr>
                <a:schemeClr val="dk2"/>
              </a:buClr>
              <a:buSzPts val="2400"/>
              <a:buFont typeface="Arial"/>
              <a:buNone/>
              <a:defRPr sz="2400">
                <a:solidFill>
                  <a:schemeClr val="dk2"/>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91" name="Google Shape;191;p23"/>
          <p:cNvPicPr preferRelativeResize="0"/>
          <p:nvPr/>
        </p:nvPicPr>
        <p:blipFill rotWithShape="1">
          <a:blip r:embed="rId2">
            <a:alphaModFix/>
          </a:blip>
          <a:srcRect b="0" l="0" r="0" t="0"/>
          <a:stretch/>
        </p:blipFill>
        <p:spPr>
          <a:xfrm>
            <a:off x="8336018" y="208353"/>
            <a:ext cx="387175" cy="559252"/>
          </a:xfrm>
          <a:prstGeom prst="rect">
            <a:avLst/>
          </a:prstGeom>
          <a:noFill/>
          <a:ln>
            <a:noFill/>
          </a:ln>
        </p:spPr>
      </p:pic>
      <p:sp>
        <p:nvSpPr>
          <p:cNvPr id="192" name="Google Shape;192;p23"/>
          <p:cNvSpPr/>
          <p:nvPr>
            <p:ph idx="2" type="chart"/>
          </p:nvPr>
        </p:nvSpPr>
        <p:spPr>
          <a:xfrm>
            <a:off x="1072754" y="1310878"/>
            <a:ext cx="6850800" cy="3270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Source Sans Pro"/>
                <a:ea typeface="Source Sans Pro"/>
                <a:cs typeface="Source Sans Pro"/>
                <a:sym typeface="Source Sans Pro"/>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sp>
        <p:nvSpPr>
          <p:cNvPr id="193" name="Google Shape;193;p23"/>
          <p:cNvSpPr/>
          <p:nvPr/>
        </p:nvSpPr>
        <p:spPr>
          <a:xfrm>
            <a:off x="0" y="4684060"/>
            <a:ext cx="9140400" cy="4593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94" name="Google Shape;194;p23"/>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1">
  <p:cSld name="Thank You Slide 1">
    <p:spTree>
      <p:nvGrpSpPr>
        <p:cNvPr id="196" name="Shape 196"/>
        <p:cNvGrpSpPr/>
        <p:nvPr/>
      </p:nvGrpSpPr>
      <p:grpSpPr>
        <a:xfrm>
          <a:off x="0" y="0"/>
          <a:ext cx="0" cy="0"/>
          <a:chOff x="0" y="0"/>
          <a:chExt cx="0" cy="0"/>
        </a:xfrm>
      </p:grpSpPr>
      <p:pic>
        <p:nvPicPr>
          <p:cNvPr descr="A picture containing outdoor&#10;&#10;Description automatically generated" id="197" name="Google Shape;197;p24"/>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98" name="Google Shape;198;p24"/>
          <p:cNvSpPr txBox="1"/>
          <p:nvPr>
            <p:ph type="title"/>
          </p:nvPr>
        </p:nvSpPr>
        <p:spPr>
          <a:xfrm>
            <a:off x="1208024" y="617898"/>
            <a:ext cx="6735900" cy="8304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Source Sans Pro SemiBold"/>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24"/>
          <p:cNvSpPr/>
          <p:nvPr/>
        </p:nvSpPr>
        <p:spPr>
          <a:xfrm>
            <a:off x="4091748" y="1448183"/>
            <a:ext cx="956700" cy="106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pic>
        <p:nvPicPr>
          <p:cNvPr id="200" name="Google Shape;200;p24"/>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201" name="Google Shape;201;p24"/>
          <p:cNvSpPr txBox="1"/>
          <p:nvPr>
            <p:ph idx="1" type="body"/>
          </p:nvPr>
        </p:nvSpPr>
        <p:spPr>
          <a:xfrm>
            <a:off x="1208023" y="1746196"/>
            <a:ext cx="6735900" cy="1651200"/>
          </a:xfrm>
          <a:prstGeom prst="rect">
            <a:avLst/>
          </a:prstGeom>
          <a:noFill/>
          <a:ln>
            <a:noFill/>
          </a:ln>
        </p:spPr>
        <p:txBody>
          <a:bodyPr anchorCtr="0" anchor="ctr" bIns="34275" lIns="68575" spcFirstLastPara="1" rIns="68575" wrap="square" tIns="34275">
            <a:noAutofit/>
          </a:bodyPr>
          <a:lstStyle>
            <a:lvl1pPr indent="-228600" lvl="0" marL="457200" algn="ctr">
              <a:lnSpc>
                <a:spcPct val="150000"/>
              </a:lnSpc>
              <a:spcBef>
                <a:spcPts val="800"/>
              </a:spcBef>
              <a:spcAft>
                <a:spcPts val="0"/>
              </a:spcAft>
              <a:buClr>
                <a:schemeClr val="lt1"/>
              </a:buClr>
              <a:buSzPts val="2400"/>
              <a:buNone/>
              <a:defRPr sz="24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24"/>
          <p:cNvSpPr txBox="1"/>
          <p:nvPr>
            <p:ph idx="2" type="body"/>
          </p:nvPr>
        </p:nvSpPr>
        <p:spPr>
          <a:xfrm>
            <a:off x="1208023" y="3714124"/>
            <a:ext cx="6735900" cy="5976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24"/>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4" name="Google Shape;20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2">
  <p:cSld name="Thank You Slide 2">
    <p:spTree>
      <p:nvGrpSpPr>
        <p:cNvPr id="205" name="Shape 205"/>
        <p:cNvGrpSpPr/>
        <p:nvPr/>
      </p:nvGrpSpPr>
      <p:grpSpPr>
        <a:xfrm>
          <a:off x="0" y="0"/>
          <a:ext cx="0" cy="0"/>
          <a:chOff x="0" y="0"/>
          <a:chExt cx="0" cy="0"/>
        </a:xfrm>
      </p:grpSpPr>
      <p:pic>
        <p:nvPicPr>
          <p:cNvPr descr="A picture containing orange, yellow, bright&#10;&#10;Description automatically generated" id="206" name="Google Shape;206;p25"/>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207" name="Google Shape;207;p25"/>
          <p:cNvSpPr txBox="1"/>
          <p:nvPr>
            <p:ph type="title"/>
          </p:nvPr>
        </p:nvSpPr>
        <p:spPr>
          <a:xfrm>
            <a:off x="1208024" y="617898"/>
            <a:ext cx="6735900" cy="8304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Source Sans Pro SemiBold"/>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25"/>
          <p:cNvSpPr/>
          <p:nvPr/>
        </p:nvSpPr>
        <p:spPr>
          <a:xfrm>
            <a:off x="4091748" y="1448183"/>
            <a:ext cx="956700" cy="1065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pic>
        <p:nvPicPr>
          <p:cNvPr id="209" name="Google Shape;209;p25"/>
          <p:cNvPicPr preferRelativeResize="0"/>
          <p:nvPr/>
        </p:nvPicPr>
        <p:blipFill rotWithShape="1">
          <a:blip r:embed="rId3">
            <a:alphaModFix/>
          </a:blip>
          <a:srcRect b="0" l="0" r="0" t="0"/>
          <a:stretch/>
        </p:blipFill>
        <p:spPr>
          <a:xfrm>
            <a:off x="8323706" y="208353"/>
            <a:ext cx="396431" cy="573598"/>
          </a:xfrm>
          <a:prstGeom prst="rect">
            <a:avLst/>
          </a:prstGeom>
          <a:noFill/>
          <a:ln>
            <a:noFill/>
          </a:ln>
        </p:spPr>
      </p:pic>
      <p:sp>
        <p:nvSpPr>
          <p:cNvPr id="210" name="Google Shape;210;p25"/>
          <p:cNvSpPr txBox="1"/>
          <p:nvPr>
            <p:ph idx="1" type="body"/>
          </p:nvPr>
        </p:nvSpPr>
        <p:spPr>
          <a:xfrm>
            <a:off x="1208023" y="1746196"/>
            <a:ext cx="6735900" cy="1651200"/>
          </a:xfrm>
          <a:prstGeom prst="rect">
            <a:avLst/>
          </a:prstGeom>
          <a:noFill/>
          <a:ln>
            <a:noFill/>
          </a:ln>
        </p:spPr>
        <p:txBody>
          <a:bodyPr anchorCtr="0" anchor="ctr" bIns="34275" lIns="68575" spcFirstLastPara="1" rIns="68575" wrap="square" tIns="34275">
            <a:noAutofit/>
          </a:bodyPr>
          <a:lstStyle>
            <a:lvl1pPr indent="-228600" lvl="0" marL="457200" algn="ctr">
              <a:lnSpc>
                <a:spcPct val="150000"/>
              </a:lnSpc>
              <a:spcBef>
                <a:spcPts val="800"/>
              </a:spcBef>
              <a:spcAft>
                <a:spcPts val="0"/>
              </a:spcAft>
              <a:buClr>
                <a:schemeClr val="lt1"/>
              </a:buClr>
              <a:buSzPts val="2400"/>
              <a:buNone/>
              <a:defRPr sz="24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25"/>
          <p:cNvSpPr txBox="1"/>
          <p:nvPr>
            <p:ph idx="2" type="body"/>
          </p:nvPr>
        </p:nvSpPr>
        <p:spPr>
          <a:xfrm>
            <a:off x="1208023" y="3714124"/>
            <a:ext cx="6735900" cy="5976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1500"/>
              <a:buNone/>
              <a:defRPr sz="15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25"/>
          <p:cNvSpPr txBox="1"/>
          <p:nvPr>
            <p:ph idx="3"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1">
  <p:cSld name="Closing Art 1">
    <p:spTree>
      <p:nvGrpSpPr>
        <p:cNvPr id="214" name="Shape 214"/>
        <p:cNvGrpSpPr/>
        <p:nvPr/>
      </p:nvGrpSpPr>
      <p:grpSpPr>
        <a:xfrm>
          <a:off x="0" y="0"/>
          <a:ext cx="0" cy="0"/>
          <a:chOff x="0" y="0"/>
          <a:chExt cx="0" cy="0"/>
        </a:xfrm>
      </p:grpSpPr>
      <p:pic>
        <p:nvPicPr>
          <p:cNvPr descr="Background pattern&#10;&#10;Description automatically generated with medium confidence" id="215" name="Google Shape;215;p2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2">
  <p:cSld name="Closing Art 2">
    <p:spTree>
      <p:nvGrpSpPr>
        <p:cNvPr id="216" name="Shape 216"/>
        <p:cNvGrpSpPr/>
        <p:nvPr/>
      </p:nvGrpSpPr>
      <p:grpSpPr>
        <a:xfrm>
          <a:off x="0" y="0"/>
          <a:ext cx="0" cy="0"/>
          <a:chOff x="0" y="0"/>
          <a:chExt cx="0" cy="0"/>
        </a:xfrm>
      </p:grpSpPr>
      <p:pic>
        <p:nvPicPr>
          <p:cNvPr descr="A picture containing text, sign&#10;&#10;Description automatically generated" id="217" name="Google Shape;217;p27"/>
          <p:cNvPicPr preferRelativeResize="0"/>
          <p:nvPr/>
        </p:nvPicPr>
        <p:blipFill rotWithShape="1">
          <a:blip r:embed="rId2">
            <a:alphaModFix/>
          </a:blip>
          <a:srcRect b="0" l="0" r="0" t="0"/>
          <a:stretch/>
        </p:blipFill>
        <p:spPr>
          <a:xfrm>
            <a:off x="4229" y="0"/>
            <a:ext cx="9135542"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3">
  <p:cSld name="Closing Art 3">
    <p:spTree>
      <p:nvGrpSpPr>
        <p:cNvPr id="218" name="Shape 218"/>
        <p:cNvGrpSpPr/>
        <p:nvPr/>
      </p:nvGrpSpPr>
      <p:grpSpPr>
        <a:xfrm>
          <a:off x="0" y="0"/>
          <a:ext cx="0" cy="0"/>
          <a:chOff x="0" y="0"/>
          <a:chExt cx="0" cy="0"/>
        </a:xfrm>
      </p:grpSpPr>
      <p:pic>
        <p:nvPicPr>
          <p:cNvPr id="219" name="Google Shape;219;p28"/>
          <p:cNvPicPr preferRelativeResize="0"/>
          <p:nvPr/>
        </p:nvPicPr>
        <p:blipFill rotWithShape="1">
          <a:blip r:embed="rId2">
            <a:alphaModFix/>
          </a:blip>
          <a:srcRect b="0" l="0" r="0" t="0"/>
          <a:stretch/>
        </p:blipFill>
        <p:spPr>
          <a:xfrm>
            <a:off x="1850" y="521"/>
            <a:ext cx="9142152" cy="514245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Art 4">
  <p:cSld name="Closing Art 4">
    <p:spTree>
      <p:nvGrpSpPr>
        <p:cNvPr id="220" name="Shape 220"/>
        <p:cNvGrpSpPr/>
        <p:nvPr/>
      </p:nvGrpSpPr>
      <p:grpSpPr>
        <a:xfrm>
          <a:off x="0" y="0"/>
          <a:ext cx="0" cy="0"/>
          <a:chOff x="0" y="0"/>
          <a:chExt cx="0" cy="0"/>
        </a:xfrm>
      </p:grpSpPr>
      <p:pic>
        <p:nvPicPr>
          <p:cNvPr id="221" name="Google Shape;221;p29"/>
          <p:cNvPicPr preferRelativeResize="0"/>
          <p:nvPr/>
        </p:nvPicPr>
        <p:blipFill rotWithShape="1">
          <a:blip r:embed="rId2">
            <a:alphaModFix/>
          </a:blip>
          <a:srcRect b="0" l="0" r="0" t="0"/>
          <a:stretch/>
        </p:blipFill>
        <p:spPr>
          <a:xfrm>
            <a:off x="4229" y="2379"/>
            <a:ext cx="9135542" cy="513874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30"/>
          <p:cNvSpPr txBox="1"/>
          <p:nvPr>
            <p:ph type="ctrTitle"/>
          </p:nvPr>
        </p:nvSpPr>
        <p:spPr>
          <a:xfrm>
            <a:off x="353505" y="841772"/>
            <a:ext cx="4339500" cy="1790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000"/>
              <a:buFont typeface="Georgia"/>
              <a:buNone/>
              <a:defRPr sz="3000">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4" name="Google Shape;224;p30"/>
          <p:cNvSpPr txBox="1"/>
          <p:nvPr>
            <p:ph idx="1" type="subTitle"/>
          </p:nvPr>
        </p:nvSpPr>
        <p:spPr>
          <a:xfrm>
            <a:off x="353505" y="2701529"/>
            <a:ext cx="4339500" cy="12417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lt1"/>
              </a:buClr>
              <a:buSzPts val="1500"/>
              <a:buNone/>
              <a:defRPr sz="1500">
                <a:solidFill>
                  <a:schemeClr val="lt1"/>
                </a:solidFill>
              </a:defRPr>
            </a:lvl1pPr>
            <a:lvl2pPr lvl="1" rtl="0" algn="ctr">
              <a:lnSpc>
                <a:spcPct val="90000"/>
              </a:lnSpc>
              <a:spcBef>
                <a:spcPts val="1200"/>
              </a:spcBef>
              <a:spcAft>
                <a:spcPts val="0"/>
              </a:spcAft>
              <a:buClr>
                <a:srgbClr val="13294B"/>
              </a:buClr>
              <a:buSzPts val="1500"/>
              <a:buNone/>
              <a:defRPr sz="1500"/>
            </a:lvl2pPr>
            <a:lvl3pPr lvl="2" rtl="0" algn="ctr">
              <a:lnSpc>
                <a:spcPct val="90000"/>
              </a:lnSpc>
              <a:spcBef>
                <a:spcPts val="1200"/>
              </a:spcBef>
              <a:spcAft>
                <a:spcPts val="0"/>
              </a:spcAft>
              <a:buClr>
                <a:srgbClr val="13294B"/>
              </a:buClr>
              <a:buSzPts val="1400"/>
              <a:buNone/>
              <a:defRPr sz="1400"/>
            </a:lvl3pPr>
            <a:lvl4pPr lvl="3" rtl="0" algn="ctr">
              <a:lnSpc>
                <a:spcPct val="90000"/>
              </a:lnSpc>
              <a:spcBef>
                <a:spcPts val="1200"/>
              </a:spcBef>
              <a:spcAft>
                <a:spcPts val="0"/>
              </a:spcAft>
              <a:buClr>
                <a:srgbClr val="13294B"/>
              </a:buClr>
              <a:buSzPts val="1200"/>
              <a:buNone/>
              <a:defRPr sz="1200"/>
            </a:lvl4pPr>
            <a:lvl5pPr lvl="4" rtl="0" algn="ctr">
              <a:lnSpc>
                <a:spcPct val="90000"/>
              </a:lnSpc>
              <a:spcBef>
                <a:spcPts val="1200"/>
              </a:spcBef>
              <a:spcAft>
                <a:spcPts val="0"/>
              </a:spcAft>
              <a:buClr>
                <a:srgbClr val="13294B"/>
              </a:buClr>
              <a:buSzPts val="1200"/>
              <a:buNone/>
              <a:defRPr sz="1200"/>
            </a:lvl5pPr>
            <a:lvl6pPr lvl="5" rtl="0" algn="ctr">
              <a:lnSpc>
                <a:spcPct val="90000"/>
              </a:lnSpc>
              <a:spcBef>
                <a:spcPts val="12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sp>
        <p:nvSpPr>
          <p:cNvPr id="225" name="Google Shape;225;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6" name="Google Shape;226;p30"/>
          <p:cNvPicPr preferRelativeResize="0"/>
          <p:nvPr/>
        </p:nvPicPr>
        <p:blipFill rotWithShape="1">
          <a:blip r:embed="rId3">
            <a:alphaModFix/>
          </a:blip>
          <a:srcRect b="0" l="0" r="0" t="0"/>
          <a:stretch/>
        </p:blipFill>
        <p:spPr>
          <a:xfrm>
            <a:off x="3402806" y="4288698"/>
            <a:ext cx="2338388" cy="6059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1850" y="521"/>
            <a:ext cx="9142152" cy="5142458"/>
          </a:xfrm>
          <a:prstGeom prst="rect">
            <a:avLst/>
          </a:prstGeom>
          <a:noFill/>
          <a:ln>
            <a:noFill/>
          </a:ln>
        </p:spPr>
      </p:pic>
      <p:sp>
        <p:nvSpPr>
          <p:cNvPr id="21" name="Google Shape;21;p4"/>
          <p:cNvSpPr txBox="1"/>
          <p:nvPr>
            <p:ph idx="1" type="body"/>
          </p:nvPr>
        </p:nvSpPr>
        <p:spPr>
          <a:xfrm>
            <a:off x="1" y="1622659"/>
            <a:ext cx="9142200" cy="1210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4500"/>
              <a:buNone/>
              <a:defRPr sz="45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 name="Google Shape;22;p4"/>
          <p:cNvSpPr txBox="1"/>
          <p:nvPr>
            <p:ph idx="2" type="body"/>
          </p:nvPr>
        </p:nvSpPr>
        <p:spPr>
          <a:xfrm>
            <a:off x="1853" y="2771026"/>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 name="Google Shape;23;p4"/>
          <p:cNvSpPr txBox="1"/>
          <p:nvPr>
            <p:ph idx="3" type="body"/>
          </p:nvPr>
        </p:nvSpPr>
        <p:spPr>
          <a:xfrm>
            <a:off x="0" y="3375100"/>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p:cSld name="标题和内容">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31"/>
          <p:cNvSpPr txBox="1"/>
          <p:nvPr>
            <p:ph idx="12" type="sldNum"/>
          </p:nvPr>
        </p:nvSpPr>
        <p:spPr>
          <a:xfrm>
            <a:off x="6838405" y="4571320"/>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0" l="0" r="0" t="0"/>
          <a:stretch/>
        </p:blipFill>
        <p:spPr>
          <a:xfrm>
            <a:off x="4229" y="2379"/>
            <a:ext cx="9135542" cy="5138743"/>
          </a:xfrm>
          <a:prstGeom prst="rect">
            <a:avLst/>
          </a:prstGeom>
          <a:noFill/>
          <a:ln>
            <a:noFill/>
          </a:ln>
        </p:spPr>
      </p:pic>
      <p:sp>
        <p:nvSpPr>
          <p:cNvPr id="26" name="Google Shape;26;p5"/>
          <p:cNvSpPr txBox="1"/>
          <p:nvPr>
            <p:ph idx="1" type="body"/>
          </p:nvPr>
        </p:nvSpPr>
        <p:spPr>
          <a:xfrm>
            <a:off x="6607" y="1622659"/>
            <a:ext cx="9135600" cy="12108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4500"/>
              <a:buNone/>
              <a:defRPr sz="45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 name="Google Shape;27;p5"/>
          <p:cNvSpPr txBox="1"/>
          <p:nvPr>
            <p:ph idx="2" type="body"/>
          </p:nvPr>
        </p:nvSpPr>
        <p:spPr>
          <a:xfrm>
            <a:off x="1853" y="2771026"/>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 name="Google Shape;28;p5"/>
          <p:cNvSpPr txBox="1"/>
          <p:nvPr>
            <p:ph idx="3" type="body"/>
          </p:nvPr>
        </p:nvSpPr>
        <p:spPr>
          <a:xfrm>
            <a:off x="0" y="3375100"/>
            <a:ext cx="9142200" cy="591000"/>
          </a:xfrm>
          <a:prstGeom prst="rect">
            <a:avLst/>
          </a:prstGeom>
          <a:noFill/>
          <a:ln>
            <a:noFill/>
          </a:ln>
        </p:spPr>
        <p:txBody>
          <a:bodyPr anchorCtr="0" anchor="t" bIns="34275" lIns="68575" spcFirstLastPara="1" rIns="68575" wrap="square" tIns="34275">
            <a:normAutofit/>
          </a:bodyPr>
          <a:lstStyle>
            <a:lvl1pPr indent="-228600" lvl="0" marL="457200" algn="ctr">
              <a:lnSpc>
                <a:spcPct val="90000"/>
              </a:lnSpc>
              <a:spcBef>
                <a:spcPts val="800"/>
              </a:spcBef>
              <a:spcAft>
                <a:spcPts val="0"/>
              </a:spcAft>
              <a:buClr>
                <a:schemeClr val="lt1"/>
              </a:buClr>
              <a:buSzPts val="2700"/>
              <a:buNone/>
              <a:defRPr sz="2700">
                <a:solidFill>
                  <a:schemeClr val="lt1"/>
                </a:solidFill>
                <a:latin typeface="Source Sans Pro"/>
                <a:ea typeface="Source Sans Pro"/>
                <a:cs typeface="Source Sans Pro"/>
                <a:sym typeface="Source Sans Pro"/>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Section Divider 4">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31" name="Google Shape;31;p6"/>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32" name="Google Shape;32;p6"/>
          <p:cNvSpPr/>
          <p:nvPr/>
        </p:nvSpPr>
        <p:spPr>
          <a:xfrm>
            <a:off x="1042988" y="1374458"/>
            <a:ext cx="71400" cy="23946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33" name="Google Shape;33;p6"/>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Source Sans Pro SemiBold"/>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6"/>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6"/>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p:cSld name="Section Divider 3">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b="0" l="0" r="0" t="0"/>
          <a:stretch/>
        </p:blipFill>
        <p:spPr>
          <a:xfrm>
            <a:off x="1850" y="521"/>
            <a:ext cx="9142147" cy="5142458"/>
          </a:xfrm>
          <a:prstGeom prst="rect">
            <a:avLst/>
          </a:prstGeom>
          <a:noFill/>
          <a:ln>
            <a:noFill/>
          </a:ln>
        </p:spPr>
      </p:pic>
      <p:pic>
        <p:nvPicPr>
          <p:cNvPr id="39" name="Google Shape;39;p7"/>
          <p:cNvPicPr preferRelativeResize="0"/>
          <p:nvPr/>
        </p:nvPicPr>
        <p:blipFill rotWithShape="1">
          <a:blip r:embed="rId3">
            <a:alphaModFix/>
          </a:blip>
          <a:srcRect b="0" l="0" r="0" t="0"/>
          <a:stretch/>
        </p:blipFill>
        <p:spPr>
          <a:xfrm>
            <a:off x="8323706" y="209264"/>
            <a:ext cx="396431" cy="571776"/>
          </a:xfrm>
          <a:prstGeom prst="rect">
            <a:avLst/>
          </a:prstGeom>
          <a:noFill/>
          <a:ln>
            <a:noFill/>
          </a:ln>
        </p:spPr>
      </p:pic>
      <p:sp>
        <p:nvSpPr>
          <p:cNvPr id="40" name="Google Shape;40;p7"/>
          <p:cNvSpPr/>
          <p:nvPr/>
        </p:nvSpPr>
        <p:spPr>
          <a:xfrm>
            <a:off x="1042988" y="1374458"/>
            <a:ext cx="71400" cy="2394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41" name="Google Shape;41;p7"/>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Source Sans Pro SemiBold"/>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 name="Google Shape;42;p7"/>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 name="Google Shape;43;p7"/>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 name="Google Shape;44;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p:cSld name="Section Divider 2">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blip>
          <a:srcRect b="0" l="0" r="0" t="0"/>
          <a:stretch/>
        </p:blipFill>
        <p:spPr>
          <a:xfrm>
            <a:off x="1850" y="521"/>
            <a:ext cx="9142152" cy="5142458"/>
          </a:xfrm>
          <a:prstGeom prst="rect">
            <a:avLst/>
          </a:prstGeom>
          <a:noFill/>
          <a:ln>
            <a:noFill/>
          </a:ln>
        </p:spPr>
      </p:pic>
      <p:pic>
        <p:nvPicPr>
          <p:cNvPr id="47" name="Google Shape;47;p8"/>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48" name="Google Shape;48;p8"/>
          <p:cNvSpPr/>
          <p:nvPr/>
        </p:nvSpPr>
        <p:spPr>
          <a:xfrm>
            <a:off x="1042988" y="1374458"/>
            <a:ext cx="71400" cy="23946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49" name="Google Shape;49;p8"/>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Source Sans Pro SemiBold"/>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 name="Google Shape;50;p8"/>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8"/>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p:cSld name="Section Divider 1">
    <p:spTree>
      <p:nvGrpSpPr>
        <p:cNvPr id="53" name="Shape 53"/>
        <p:cNvGrpSpPr/>
        <p:nvPr/>
      </p:nvGrpSpPr>
      <p:grpSpPr>
        <a:xfrm>
          <a:off x="0" y="0"/>
          <a:ext cx="0" cy="0"/>
          <a:chOff x="0" y="0"/>
          <a:chExt cx="0" cy="0"/>
        </a:xfrm>
      </p:grpSpPr>
      <p:pic>
        <p:nvPicPr>
          <p:cNvPr id="54" name="Google Shape;54;p9"/>
          <p:cNvPicPr preferRelativeResize="0"/>
          <p:nvPr/>
        </p:nvPicPr>
        <p:blipFill rotWithShape="1">
          <a:blip r:embed="rId2">
            <a:alphaModFix/>
          </a:blip>
          <a:srcRect b="0" l="0" r="0" t="0"/>
          <a:stretch/>
        </p:blipFill>
        <p:spPr>
          <a:xfrm>
            <a:off x="1850" y="521"/>
            <a:ext cx="9142147" cy="5142458"/>
          </a:xfrm>
          <a:prstGeom prst="rect">
            <a:avLst/>
          </a:prstGeom>
          <a:noFill/>
          <a:ln>
            <a:noFill/>
          </a:ln>
        </p:spPr>
      </p:pic>
      <p:pic>
        <p:nvPicPr>
          <p:cNvPr id="55" name="Google Shape;55;p9"/>
          <p:cNvPicPr preferRelativeResize="0"/>
          <p:nvPr/>
        </p:nvPicPr>
        <p:blipFill rotWithShape="1">
          <a:blip r:embed="rId3">
            <a:alphaModFix/>
          </a:blip>
          <a:srcRect b="0" l="0" r="0" t="0"/>
          <a:stretch/>
        </p:blipFill>
        <p:spPr>
          <a:xfrm>
            <a:off x="8323706" y="209264"/>
            <a:ext cx="396431" cy="571776"/>
          </a:xfrm>
          <a:prstGeom prst="rect">
            <a:avLst/>
          </a:prstGeom>
          <a:noFill/>
          <a:ln>
            <a:noFill/>
          </a:ln>
        </p:spPr>
      </p:pic>
      <p:sp>
        <p:nvSpPr>
          <p:cNvPr id="56" name="Google Shape;56;p9"/>
          <p:cNvSpPr/>
          <p:nvPr/>
        </p:nvSpPr>
        <p:spPr>
          <a:xfrm>
            <a:off x="1042988" y="1374458"/>
            <a:ext cx="71400" cy="2394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57" name="Google Shape;57;p9"/>
          <p:cNvSpPr txBox="1"/>
          <p:nvPr>
            <p:ph type="title"/>
          </p:nvPr>
        </p:nvSpPr>
        <p:spPr>
          <a:xfrm>
            <a:off x="1220657" y="1374458"/>
            <a:ext cx="71031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6000"/>
              <a:buFont typeface="Source Sans Pro SemiBold"/>
              <a:buNone/>
              <a:defRPr sz="6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9"/>
          <p:cNvSpPr txBox="1"/>
          <p:nvPr>
            <p:ph idx="1" type="body"/>
          </p:nvPr>
        </p:nvSpPr>
        <p:spPr>
          <a:xfrm>
            <a:off x="1220657" y="2702469"/>
            <a:ext cx="7103100" cy="106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9" name="Google Shape;59;p9"/>
          <p:cNvSpPr txBox="1"/>
          <p:nvPr>
            <p:ph idx="2"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Transition Slide 1">
    <p:spTree>
      <p:nvGrpSpPr>
        <p:cNvPr id="61" name="Shape 61"/>
        <p:cNvGrpSpPr/>
        <p:nvPr/>
      </p:nvGrpSpPr>
      <p:grpSpPr>
        <a:xfrm>
          <a:off x="0" y="0"/>
          <a:ext cx="0" cy="0"/>
          <a:chOff x="0" y="0"/>
          <a:chExt cx="0" cy="0"/>
        </a:xfrm>
      </p:grpSpPr>
      <p:pic>
        <p:nvPicPr>
          <p:cNvPr descr="A picture containing outdoor&#10;&#10;Description automatically generated" id="62" name="Google Shape;62;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pic>
        <p:nvPicPr>
          <p:cNvPr id="63" name="Google Shape;63;p10"/>
          <p:cNvPicPr preferRelativeResize="0"/>
          <p:nvPr/>
        </p:nvPicPr>
        <p:blipFill rotWithShape="1">
          <a:blip r:embed="rId3">
            <a:alphaModFix/>
          </a:blip>
          <a:srcRect b="0" l="0" r="0" t="0"/>
          <a:stretch/>
        </p:blipFill>
        <p:spPr>
          <a:xfrm>
            <a:off x="8328454" y="208354"/>
            <a:ext cx="397105" cy="573596"/>
          </a:xfrm>
          <a:prstGeom prst="rect">
            <a:avLst/>
          </a:prstGeom>
          <a:noFill/>
          <a:ln>
            <a:noFill/>
          </a:ln>
        </p:spPr>
      </p:pic>
      <p:sp>
        <p:nvSpPr>
          <p:cNvPr id="64" name="Google Shape;64;p10"/>
          <p:cNvSpPr txBox="1"/>
          <p:nvPr>
            <p:ph type="title"/>
          </p:nvPr>
        </p:nvSpPr>
        <p:spPr>
          <a:xfrm>
            <a:off x="628650" y="2015997"/>
            <a:ext cx="7886700" cy="9942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4500"/>
              <a:buFont typeface="Source Sans Pro SemiBold"/>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0"/>
          <p:cNvSpPr/>
          <p:nvPr/>
        </p:nvSpPr>
        <p:spPr>
          <a:xfrm>
            <a:off x="4091748" y="3119461"/>
            <a:ext cx="956700" cy="106500"/>
          </a:xfrm>
          <a:prstGeom prst="rect">
            <a:avLst/>
          </a:prstGeom>
          <a:solidFill>
            <a:srgbClr val="FF5F0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66" name="Google Shape;66;p10"/>
          <p:cNvSpPr txBox="1"/>
          <p:nvPr>
            <p:ph idx="1" type="body"/>
          </p:nvPr>
        </p:nvSpPr>
        <p:spPr>
          <a:xfrm>
            <a:off x="342900" y="4767263"/>
            <a:ext cx="6115200" cy="2739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None/>
              <a:defRPr sz="900">
                <a:solidFill>
                  <a:schemeClr val="lt1"/>
                </a:solidFill>
                <a:latin typeface="Source Sans Pro SemiBold"/>
                <a:ea typeface="Source Sans Pro SemiBold"/>
                <a:cs typeface="Source Sans Pro SemiBold"/>
                <a:sym typeface="Source Sans Pro SemiBold"/>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Source Sans Pro SemiBold"/>
              <a:buNone/>
              <a:defRPr b="0" i="0" sz="3300" u="none" cap="none" strike="noStrike">
                <a:solidFill>
                  <a:schemeClr val="dk1"/>
                </a:solidFill>
                <a:latin typeface="Source Sans Pro SemiBold"/>
                <a:ea typeface="Source Sans Pro SemiBold"/>
                <a:cs typeface="Source Sans Pro SemiBold"/>
                <a:sym typeface="Source Sans Pr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1pPr>
            <a:lvl2pPr indent="0" lvl="1"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2pPr>
            <a:lvl3pPr indent="0" lvl="2"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3pPr>
            <a:lvl4pPr indent="0" lvl="3"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4pPr>
            <a:lvl5pPr indent="0" lvl="4"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5pPr>
            <a:lvl6pPr indent="0" lvl="5"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6pPr>
            <a:lvl7pPr indent="0" lvl="6"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7pPr>
            <a:lvl8pPr indent="0" lvl="7"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8pPr>
            <a:lvl9pPr indent="0" lvl="8" marL="0" marR="0" rtl="0" algn="r">
              <a:spcBef>
                <a:spcPts val="0"/>
              </a:spcBef>
              <a:buNone/>
              <a:defRPr b="0" i="0" sz="900" u="none" cap="none" strike="noStrike">
                <a:solidFill>
                  <a:schemeClr val="lt1"/>
                </a:solidFill>
                <a:latin typeface="Source Sans Pro SemiBold"/>
                <a:ea typeface="Source Sans Pro SemiBold"/>
                <a:cs typeface="Source Sans Pro SemiBold"/>
                <a:sym typeface="Source Sans Pr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ctrTitle"/>
          </p:nvPr>
        </p:nvSpPr>
        <p:spPr>
          <a:xfrm>
            <a:off x="-87475" y="1064455"/>
            <a:ext cx="9144000" cy="2212200"/>
          </a:xfrm>
          <a:prstGeom prst="rect">
            <a:avLst/>
          </a:prstGeom>
          <a:noFill/>
          <a:ln>
            <a:noFill/>
          </a:ln>
        </p:spPr>
        <p:txBody>
          <a:bodyPr anchorCtr="0" anchor="b" bIns="34275" lIns="68575" spcFirstLastPara="1" rIns="68575" wrap="square" tIns="34275">
            <a:normAutofit/>
          </a:bodyPr>
          <a:lstStyle/>
          <a:p>
            <a:pPr indent="0" lvl="0" marL="0" rtl="0" algn="ctr">
              <a:lnSpc>
                <a:spcPct val="115000"/>
              </a:lnSpc>
              <a:spcBef>
                <a:spcPts val="500"/>
              </a:spcBef>
              <a:spcAft>
                <a:spcPts val="0"/>
              </a:spcAft>
              <a:buSzPts val="3000"/>
              <a:buNone/>
            </a:pPr>
            <a:r>
              <a:rPr lang="en" sz="3700">
                <a:solidFill>
                  <a:srgbClr val="FFFFFF"/>
                </a:solidFill>
              </a:rPr>
              <a:t>FIN 557 Project - Group 17</a:t>
            </a:r>
            <a:endParaRPr sz="3700">
              <a:solidFill>
                <a:srgbClr val="FFFFFF"/>
              </a:solidFill>
            </a:endParaRPr>
          </a:p>
          <a:p>
            <a:pPr indent="0" lvl="0" marL="0" rtl="0" algn="ctr">
              <a:spcBef>
                <a:spcPts val="800"/>
              </a:spcBef>
              <a:spcAft>
                <a:spcPts val="0"/>
              </a:spcAft>
              <a:buSzPts val="1100"/>
              <a:buNone/>
            </a:pPr>
            <a:r>
              <a:rPr b="1" lang="en" sz="2777">
                <a:latin typeface="Source Sans Pro"/>
                <a:ea typeface="Source Sans Pro"/>
                <a:cs typeface="Source Sans Pro"/>
                <a:sym typeface="Source Sans Pro"/>
              </a:rPr>
              <a:t>Impact </a:t>
            </a:r>
            <a:r>
              <a:rPr b="1" lang="en" sz="2777">
                <a:latin typeface="Source Sans Pro"/>
                <a:ea typeface="Source Sans Pro"/>
                <a:cs typeface="Source Sans Pro"/>
                <a:sym typeface="Source Sans Pro"/>
              </a:rPr>
              <a:t>of Covid on Bankruptcy</a:t>
            </a:r>
            <a:endParaRPr sz="3700">
              <a:solidFill>
                <a:srgbClr val="FFFFFF"/>
              </a:solidFill>
            </a:endParaRPr>
          </a:p>
          <a:p>
            <a:pPr indent="0" lvl="0" marL="0" rtl="0" algn="ctr">
              <a:lnSpc>
                <a:spcPct val="115000"/>
              </a:lnSpc>
              <a:spcBef>
                <a:spcPts val="500"/>
              </a:spcBef>
              <a:spcAft>
                <a:spcPts val="0"/>
              </a:spcAft>
              <a:buSzPts val="3000"/>
              <a:buNone/>
            </a:pPr>
            <a:r>
              <a:t/>
            </a:r>
            <a:endParaRPr sz="1700">
              <a:solidFill>
                <a:srgbClr val="FFFFFF"/>
              </a:solidFill>
            </a:endParaRPr>
          </a:p>
        </p:txBody>
      </p:sp>
      <p:sp>
        <p:nvSpPr>
          <p:cNvPr id="234" name="Google Shape;234;p32"/>
          <p:cNvSpPr txBox="1"/>
          <p:nvPr/>
        </p:nvSpPr>
        <p:spPr>
          <a:xfrm>
            <a:off x="806350" y="3205025"/>
            <a:ext cx="8088000" cy="12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77">
                <a:solidFill>
                  <a:schemeClr val="lt1"/>
                </a:solidFill>
                <a:latin typeface="Source Sans Pro"/>
                <a:ea typeface="Source Sans Pro"/>
                <a:cs typeface="Source Sans Pro"/>
                <a:sym typeface="Source Sans Pro"/>
              </a:rPr>
              <a:t>Jason Chang Chien, Wei-Yu Chen, Ching-Che Chi, Pranav Ganapathy Subramanian, Gamanash Kommineni, Ana Telia, Sabelo Zwane</a:t>
            </a:r>
            <a:endParaRPr sz="90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idx="2" type="body"/>
          </p:nvPr>
        </p:nvSpPr>
        <p:spPr>
          <a:xfrm>
            <a:off x="342897" y="1057050"/>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318" name="Google Shape;318;p41"/>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19" name="Google Shape;319;p41"/>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Which State was impacted the most</a:t>
            </a:r>
            <a:endParaRPr/>
          </a:p>
        </p:txBody>
      </p:sp>
      <p:pic>
        <p:nvPicPr>
          <p:cNvPr id="320" name="Google Shape;320;p41"/>
          <p:cNvPicPr preferRelativeResize="0"/>
          <p:nvPr/>
        </p:nvPicPr>
        <p:blipFill>
          <a:blip r:embed="rId3">
            <a:alphaModFix/>
          </a:blip>
          <a:stretch>
            <a:fillRect/>
          </a:stretch>
        </p:blipFill>
        <p:spPr>
          <a:xfrm>
            <a:off x="400050" y="1577385"/>
            <a:ext cx="6619875" cy="2408574"/>
          </a:xfrm>
          <a:prstGeom prst="rect">
            <a:avLst/>
          </a:prstGeom>
          <a:noFill/>
          <a:ln>
            <a:noFill/>
          </a:ln>
        </p:spPr>
      </p:pic>
      <p:sp>
        <p:nvSpPr>
          <p:cNvPr id="321" name="Google Shape;321;p41"/>
          <p:cNvSpPr/>
          <p:nvPr/>
        </p:nvSpPr>
        <p:spPr>
          <a:xfrm>
            <a:off x="6163025" y="2245573"/>
            <a:ext cx="2342100" cy="9414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a:solidFill>
                  <a:schemeClr val="lt2"/>
                </a:solidFill>
                <a:latin typeface="Source Sans Pro"/>
                <a:ea typeface="Source Sans Pro"/>
                <a:cs typeface="Source Sans Pro"/>
                <a:sym typeface="Source Sans Pro"/>
              </a:rPr>
              <a:t>Join two tables and calculate the percentage of the case each state compared to total</a:t>
            </a:r>
            <a:endParaRPr sz="1100">
              <a:solidFill>
                <a:schemeClr val="lt2"/>
              </a:solidFill>
            </a:endParaRPr>
          </a:p>
        </p:txBody>
      </p:sp>
      <p:sp>
        <p:nvSpPr>
          <p:cNvPr id="322" name="Google Shape;322;p41"/>
          <p:cNvSpPr/>
          <p:nvPr/>
        </p:nvSpPr>
        <p:spPr>
          <a:xfrm>
            <a:off x="6163025" y="3423750"/>
            <a:ext cx="2342100" cy="9414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sz="1300">
                <a:solidFill>
                  <a:schemeClr val="lt2"/>
                </a:solidFill>
                <a:latin typeface="Source Sans Pro"/>
                <a:ea typeface="Source Sans Pro"/>
                <a:cs typeface="Source Sans Pro"/>
                <a:sym typeface="Source Sans Pro"/>
              </a:rPr>
              <a:t>Use Year to join the tables</a:t>
            </a:r>
            <a:endParaRPr sz="1300">
              <a:solidFill>
                <a:schemeClr val="lt2"/>
              </a:solidFill>
              <a:latin typeface="Source Sans Pro"/>
              <a:ea typeface="Source Sans Pro"/>
              <a:cs typeface="Source Sans Pro"/>
              <a:sym typeface="Source Sans Pro"/>
            </a:endParaRPr>
          </a:p>
          <a:p>
            <a:pPr indent="0" lvl="0" marL="0" rtl="0" algn="l">
              <a:lnSpc>
                <a:spcPct val="90000"/>
              </a:lnSpc>
              <a:spcBef>
                <a:spcPts val="800"/>
              </a:spcBef>
              <a:spcAft>
                <a:spcPts val="0"/>
              </a:spcAft>
              <a:buNone/>
            </a:pPr>
            <a:r>
              <a:rPr lang="en" sz="1300">
                <a:solidFill>
                  <a:schemeClr val="lt2"/>
                </a:solidFill>
                <a:latin typeface="Source Sans Pro"/>
                <a:ea typeface="Source Sans Pro"/>
                <a:cs typeface="Source Sans Pro"/>
                <a:sym typeface="Source Sans Pro"/>
              </a:rPr>
              <a:t>Only choose the first row of each year to include the most impacted State</a:t>
            </a:r>
            <a:endParaRPr sz="10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28" name="Google Shape;328;p42"/>
          <p:cNvSpPr txBox="1"/>
          <p:nvPr>
            <p:ph idx="4" type="body"/>
          </p:nvPr>
        </p:nvSpPr>
        <p:spPr>
          <a:xfrm>
            <a:off x="490676" y="1935300"/>
            <a:ext cx="18903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a:t>
            </a:r>
            <a:endParaRPr/>
          </a:p>
        </p:txBody>
      </p:sp>
      <p:sp>
        <p:nvSpPr>
          <p:cNvPr id="329" name="Google Shape;329;p42"/>
          <p:cNvSpPr txBox="1"/>
          <p:nvPr>
            <p:ph idx="2" type="body"/>
          </p:nvPr>
        </p:nvSpPr>
        <p:spPr>
          <a:xfrm>
            <a:off x="490675" y="3543300"/>
            <a:ext cx="11379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Result</a:t>
            </a:r>
            <a:endParaRPr/>
          </a:p>
        </p:txBody>
      </p:sp>
      <p:sp>
        <p:nvSpPr>
          <p:cNvPr id="330" name="Google Shape;330;p42"/>
          <p:cNvSpPr txBox="1"/>
          <p:nvPr>
            <p:ph idx="5" type="body"/>
          </p:nvPr>
        </p:nvSpPr>
        <p:spPr>
          <a:xfrm>
            <a:off x="2497775" y="3394700"/>
            <a:ext cx="6379500" cy="11487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o"/>
            </a:pPr>
            <a:r>
              <a:rPr lang="en" sz="1400"/>
              <a:t>2017 to 2020: Texas was the most impacted state, which accounted for about 24% to 35%</a:t>
            </a:r>
            <a:endParaRPr sz="1400"/>
          </a:p>
          <a:p>
            <a:pPr indent="-317500" lvl="0" marL="457200" rtl="0" algn="l">
              <a:spcBef>
                <a:spcPts val="0"/>
              </a:spcBef>
              <a:spcAft>
                <a:spcPts val="0"/>
              </a:spcAft>
              <a:buSzPts val="1400"/>
              <a:buChar char="o"/>
            </a:pPr>
            <a:r>
              <a:rPr lang="en" sz="1400"/>
              <a:t>2021: Missouri</a:t>
            </a:r>
            <a:r>
              <a:rPr lang="en" sz="1400"/>
              <a:t> was the most impacted state, which accounted for 21%</a:t>
            </a:r>
            <a:endParaRPr sz="1400"/>
          </a:p>
          <a:p>
            <a:pPr indent="-317500" lvl="0" marL="457200" rtl="0" algn="l">
              <a:spcBef>
                <a:spcPts val="0"/>
              </a:spcBef>
              <a:spcAft>
                <a:spcPts val="0"/>
              </a:spcAft>
              <a:buSzPts val="1400"/>
              <a:buChar char="o"/>
            </a:pPr>
            <a:r>
              <a:rPr lang="en" sz="1400"/>
              <a:t>2022 to 2023: California</a:t>
            </a:r>
            <a:r>
              <a:rPr lang="en" sz="1400"/>
              <a:t> was the most impacted state, which accounted for 29%</a:t>
            </a:r>
            <a:endParaRPr b="1" sz="1600"/>
          </a:p>
        </p:txBody>
      </p:sp>
      <p:sp>
        <p:nvSpPr>
          <p:cNvPr id="331" name="Google Shape;331;p42"/>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Which State was impacted the most</a:t>
            </a:r>
            <a:endParaRPr/>
          </a:p>
        </p:txBody>
      </p:sp>
      <p:pic>
        <p:nvPicPr>
          <p:cNvPr id="332" name="Google Shape;332;p42"/>
          <p:cNvPicPr preferRelativeResize="0"/>
          <p:nvPr/>
        </p:nvPicPr>
        <p:blipFill>
          <a:blip r:embed="rId3">
            <a:alphaModFix/>
          </a:blip>
          <a:stretch>
            <a:fillRect/>
          </a:stretch>
        </p:blipFill>
        <p:spPr>
          <a:xfrm>
            <a:off x="2907650" y="1272863"/>
            <a:ext cx="5315747" cy="1898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What is the ratio of </a:t>
            </a:r>
            <a:r>
              <a:rPr lang="en"/>
              <a:t>bankruptcy</a:t>
            </a:r>
            <a:r>
              <a:rPr lang="en"/>
              <a:t> vs total number of firms for 2020</a:t>
            </a:r>
            <a:endParaRPr/>
          </a:p>
        </p:txBody>
      </p:sp>
      <p:sp>
        <p:nvSpPr>
          <p:cNvPr id="338" name="Google Shape;338;p43"/>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39" name="Google Shape;339;p43"/>
          <p:cNvSpPr txBox="1"/>
          <p:nvPr>
            <p:ph idx="4" type="body"/>
          </p:nvPr>
        </p:nvSpPr>
        <p:spPr>
          <a:xfrm>
            <a:off x="490676" y="1935300"/>
            <a:ext cx="18903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a:t>
            </a:r>
            <a:endParaRPr/>
          </a:p>
        </p:txBody>
      </p:sp>
      <p:sp>
        <p:nvSpPr>
          <p:cNvPr id="340" name="Google Shape;340;p43"/>
          <p:cNvSpPr txBox="1"/>
          <p:nvPr>
            <p:ph idx="2" type="body"/>
          </p:nvPr>
        </p:nvSpPr>
        <p:spPr>
          <a:xfrm>
            <a:off x="490675" y="3543300"/>
            <a:ext cx="11379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Result</a:t>
            </a:r>
            <a:endParaRPr/>
          </a:p>
        </p:txBody>
      </p:sp>
      <p:graphicFrame>
        <p:nvGraphicFramePr>
          <p:cNvPr id="341" name="Google Shape;341;p43"/>
          <p:cNvGraphicFramePr/>
          <p:nvPr/>
        </p:nvGraphicFramePr>
        <p:xfrm>
          <a:off x="3667600" y="1345825"/>
          <a:ext cx="3000000" cy="3000000"/>
        </p:xfrm>
        <a:graphic>
          <a:graphicData uri="http://schemas.openxmlformats.org/drawingml/2006/table">
            <a:tbl>
              <a:tblPr bandCol="1" bandRow="1">
                <a:noFill/>
                <a:tableStyleId>{81E8D313-7871-4B7E-A460-5B71763A1395}</a:tableStyleId>
              </a:tblPr>
              <a:tblGrid>
                <a:gridCol w="1116975"/>
                <a:gridCol w="965825"/>
                <a:gridCol w="845825"/>
                <a:gridCol w="1811025"/>
              </a:tblGrid>
              <a:tr h="366175">
                <a:tc>
                  <a:txBody>
                    <a:bodyPr/>
                    <a:lstStyle/>
                    <a:p>
                      <a:pPr indent="0" lvl="0" marL="0" rtl="0" algn="l">
                        <a:spcBef>
                          <a:spcPts val="500"/>
                        </a:spcBef>
                        <a:spcAft>
                          <a:spcPts val="500"/>
                        </a:spcAft>
                        <a:buNone/>
                      </a:pPr>
                      <a:r>
                        <a:rPr b="1" lang="en" sz="900">
                          <a:solidFill>
                            <a:srgbClr val="112277"/>
                          </a:solidFill>
                          <a:latin typeface="Albany AMT"/>
                          <a:ea typeface="Albany AMT"/>
                          <a:cs typeface="Albany AMT"/>
                          <a:sym typeface="Albany AMT"/>
                        </a:rPr>
                        <a:t>State/Province</a:t>
                      </a:r>
                      <a:endParaRPr b="1" sz="900">
                        <a:solidFill>
                          <a:srgbClr val="112277"/>
                        </a:solidFill>
                        <a:latin typeface="Albany AMT"/>
                        <a:ea typeface="Albany AMT"/>
                        <a:cs typeface="Albany AMT"/>
                        <a:sym typeface="Albany AMT"/>
                      </a:endParaRPr>
                    </a:p>
                  </a:txBody>
                  <a:tcPr marT="0" marB="0" marR="63500" marL="63500" anchor="b">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w="6350">
                      <a:solidFill>
                        <a:srgbClr val="919191"/>
                      </a:solidFill>
                      <a:prstDash val="solid"/>
                      <a:round/>
                      <a:headEnd len="sm" w="sm" type="none"/>
                      <a:tailEnd len="sm" w="sm" type="none"/>
                    </a:lnT>
                    <a:lnB cap="flat" cmpd="sng">
                      <a:solidFill>
                        <a:srgbClr val="000000"/>
                      </a:solidFill>
                      <a:prstDash val="solid"/>
                      <a:round/>
                      <a:headEnd len="sm" w="sm" type="none"/>
                      <a:tailEnd len="sm" w="sm" type="none"/>
                    </a:lnB>
                    <a:solidFill>
                      <a:srgbClr val="EDF2F9"/>
                    </a:solidFill>
                  </a:tcPr>
                </a:tc>
                <a:tc>
                  <a:txBody>
                    <a:bodyPr/>
                    <a:lstStyle/>
                    <a:p>
                      <a:pPr indent="0" lvl="0" marL="0" rtl="0" algn="r">
                        <a:spcBef>
                          <a:spcPts val="500"/>
                        </a:spcBef>
                        <a:spcAft>
                          <a:spcPts val="500"/>
                        </a:spcAft>
                        <a:buNone/>
                      </a:pPr>
                      <a:r>
                        <a:rPr b="1" lang="en" sz="900">
                          <a:solidFill>
                            <a:srgbClr val="112277"/>
                          </a:solidFill>
                          <a:latin typeface="Albany AMT"/>
                          <a:ea typeface="Albany AMT"/>
                          <a:cs typeface="Albany AMT"/>
                          <a:sym typeface="Albany AMT"/>
                        </a:rPr>
                        <a:t>Data Year - Fiscal</a:t>
                      </a:r>
                      <a:endParaRPr b="1" sz="900">
                        <a:solidFill>
                          <a:srgbClr val="112277"/>
                        </a:solidFill>
                        <a:latin typeface="Albany AMT"/>
                        <a:ea typeface="Albany AMT"/>
                        <a:cs typeface="Albany AMT"/>
                        <a:sym typeface="Albany AMT"/>
                      </a:endParaRPr>
                    </a:p>
                  </a:txBody>
                  <a:tcPr marT="0" marB="0" marR="63500" marL="63500" anchor="b">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w="6350">
                      <a:solidFill>
                        <a:srgbClr val="919191"/>
                      </a:solidFill>
                      <a:prstDash val="solid"/>
                      <a:round/>
                      <a:headEnd len="sm" w="sm" type="none"/>
                      <a:tailEnd len="sm" w="sm" type="none"/>
                    </a:lnT>
                    <a:lnB cap="flat" cmpd="sng">
                      <a:solidFill>
                        <a:srgbClr val="000000"/>
                      </a:solidFill>
                      <a:prstDash val="solid"/>
                      <a:round/>
                      <a:headEnd len="sm" w="sm" type="none"/>
                      <a:tailEnd len="sm" w="sm" type="none"/>
                    </a:lnB>
                    <a:solidFill>
                      <a:srgbClr val="EDF2F9"/>
                    </a:solidFill>
                  </a:tcPr>
                </a:tc>
                <a:tc>
                  <a:txBody>
                    <a:bodyPr/>
                    <a:lstStyle/>
                    <a:p>
                      <a:pPr indent="0" lvl="0" marL="0" rtl="0" algn="r">
                        <a:spcBef>
                          <a:spcPts val="500"/>
                        </a:spcBef>
                        <a:spcAft>
                          <a:spcPts val="500"/>
                        </a:spcAft>
                        <a:buNone/>
                      </a:pPr>
                      <a:r>
                        <a:rPr b="1" lang="en" sz="900">
                          <a:solidFill>
                            <a:srgbClr val="112277"/>
                          </a:solidFill>
                          <a:latin typeface="Albany AMT"/>
                          <a:ea typeface="Albany AMT"/>
                          <a:cs typeface="Albany AMT"/>
                          <a:sym typeface="Albany AMT"/>
                        </a:rPr>
                        <a:t>Frequency Count</a:t>
                      </a:r>
                      <a:endParaRPr b="1" sz="900">
                        <a:solidFill>
                          <a:srgbClr val="112277"/>
                        </a:solidFill>
                        <a:latin typeface="Albany AMT"/>
                        <a:ea typeface="Albany AMT"/>
                        <a:cs typeface="Albany AMT"/>
                        <a:sym typeface="Albany AMT"/>
                      </a:endParaRPr>
                    </a:p>
                  </a:txBody>
                  <a:tcPr marT="0" marB="0" marR="63500" marL="63500" anchor="b">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w="6350">
                      <a:solidFill>
                        <a:srgbClr val="919191"/>
                      </a:solidFill>
                      <a:prstDash val="solid"/>
                      <a:round/>
                      <a:headEnd len="sm" w="sm" type="none"/>
                      <a:tailEnd len="sm" w="sm" type="none"/>
                    </a:lnT>
                    <a:lnB cap="flat" cmpd="sng">
                      <a:solidFill>
                        <a:srgbClr val="000000"/>
                      </a:solidFill>
                      <a:prstDash val="solid"/>
                      <a:round/>
                      <a:headEnd len="sm" w="sm" type="none"/>
                      <a:tailEnd len="sm" w="sm" type="none"/>
                    </a:lnB>
                    <a:solidFill>
                      <a:srgbClr val="EDF2F9"/>
                    </a:solidFill>
                  </a:tcPr>
                </a:tc>
                <a:tc>
                  <a:txBody>
                    <a:bodyPr/>
                    <a:lstStyle/>
                    <a:p>
                      <a:pPr indent="0" lvl="0" marL="0" rtl="0" algn="r">
                        <a:spcBef>
                          <a:spcPts val="500"/>
                        </a:spcBef>
                        <a:spcAft>
                          <a:spcPts val="500"/>
                        </a:spcAft>
                        <a:buNone/>
                      </a:pPr>
                      <a:r>
                        <a:rPr b="1" lang="en" sz="900">
                          <a:solidFill>
                            <a:srgbClr val="112277"/>
                          </a:solidFill>
                          <a:latin typeface="Albany AMT"/>
                          <a:ea typeface="Albany AMT"/>
                          <a:cs typeface="Albany AMT"/>
                          <a:sym typeface="Albany AMT"/>
                        </a:rPr>
                        <a:t>Ratio_firm_bankrupt_pct</a:t>
                      </a:r>
                      <a:endParaRPr b="1" sz="900">
                        <a:solidFill>
                          <a:srgbClr val="112277"/>
                        </a:solidFill>
                        <a:latin typeface="Albany AMT"/>
                        <a:ea typeface="Albany AMT"/>
                        <a:cs typeface="Albany AMT"/>
                        <a:sym typeface="Albany AMT"/>
                      </a:endParaRPr>
                    </a:p>
                  </a:txBody>
                  <a:tcPr marT="0" marB="0" marR="63500" marL="63500" anchor="b">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w="6350">
                      <a:solidFill>
                        <a:srgbClr val="919191"/>
                      </a:solidFill>
                      <a:prstDash val="solid"/>
                      <a:round/>
                      <a:headEnd len="sm" w="sm" type="none"/>
                      <a:tailEnd len="sm" w="sm" type="none"/>
                    </a:lnT>
                    <a:lnB cap="flat" cmpd="sng">
                      <a:solidFill>
                        <a:srgbClr val="000000"/>
                      </a:solidFill>
                      <a:prstDash val="solid"/>
                      <a:round/>
                      <a:headEnd len="sm" w="sm" type="none"/>
                      <a:tailEnd len="sm" w="sm" type="none"/>
                    </a:lnB>
                    <a:solidFill>
                      <a:srgbClr val="EDF2F9"/>
                    </a:solidFill>
                  </a:tcPr>
                </a:tc>
              </a:tr>
              <a:tr h="226675">
                <a:tc>
                  <a:txBody>
                    <a:bodyPr/>
                    <a:lstStyle/>
                    <a:p>
                      <a:pPr indent="0" lvl="0" marL="0" rtl="0" algn="l">
                        <a:spcBef>
                          <a:spcPts val="500"/>
                        </a:spcBef>
                        <a:spcAft>
                          <a:spcPts val="500"/>
                        </a:spcAft>
                        <a:buNone/>
                      </a:pPr>
                      <a:r>
                        <a:rPr lang="en" sz="800">
                          <a:latin typeface="Albany AMT"/>
                          <a:ea typeface="Albany AMT"/>
                          <a:cs typeface="Albany AMT"/>
                          <a:sym typeface="Albany AMT"/>
                        </a:rPr>
                        <a:t>OK</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2020</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4</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5.6</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r>
              <a:tr h="226675">
                <a:tc>
                  <a:txBody>
                    <a:bodyPr/>
                    <a:lstStyle/>
                    <a:p>
                      <a:pPr indent="0" lvl="0" marL="0" rtl="0" algn="l">
                        <a:spcBef>
                          <a:spcPts val="500"/>
                        </a:spcBef>
                        <a:spcAft>
                          <a:spcPts val="500"/>
                        </a:spcAft>
                        <a:buNone/>
                      </a:pPr>
                      <a:r>
                        <a:rPr lang="en" sz="800">
                          <a:latin typeface="Albany AMT"/>
                          <a:ea typeface="Albany AMT"/>
                          <a:cs typeface="Albany AMT"/>
                          <a:sym typeface="Albany AMT"/>
                        </a:rPr>
                        <a:t>TN</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2020</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4</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4.4</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r>
              <a:tr h="226675">
                <a:tc>
                  <a:txBody>
                    <a:bodyPr/>
                    <a:lstStyle/>
                    <a:p>
                      <a:pPr indent="0" lvl="0" marL="0" rtl="0" algn="l">
                        <a:spcBef>
                          <a:spcPts val="500"/>
                        </a:spcBef>
                        <a:spcAft>
                          <a:spcPts val="500"/>
                        </a:spcAft>
                        <a:buNone/>
                      </a:pPr>
                      <a:r>
                        <a:rPr lang="en" sz="800">
                          <a:latin typeface="Albany AMT"/>
                          <a:ea typeface="Albany AMT"/>
                          <a:cs typeface="Albany AMT"/>
                          <a:sym typeface="Albany AMT"/>
                        </a:rPr>
                        <a:t>NV</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2020</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4</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4.4</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r>
              <a:tr h="226675">
                <a:tc>
                  <a:txBody>
                    <a:bodyPr/>
                    <a:lstStyle/>
                    <a:p>
                      <a:pPr indent="0" lvl="0" marL="0" rtl="0" algn="l">
                        <a:spcBef>
                          <a:spcPts val="500"/>
                        </a:spcBef>
                        <a:spcAft>
                          <a:spcPts val="500"/>
                        </a:spcAft>
                        <a:buNone/>
                      </a:pPr>
                      <a:r>
                        <a:rPr lang="en" sz="800">
                          <a:latin typeface="Albany AMT"/>
                          <a:ea typeface="Albany AMT"/>
                          <a:cs typeface="Albany AMT"/>
                          <a:sym typeface="Albany AMT"/>
                        </a:rPr>
                        <a:t>TX</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2020</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27</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4.1</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r>
              <a:tr h="226675">
                <a:tc>
                  <a:txBody>
                    <a:bodyPr/>
                    <a:lstStyle/>
                    <a:p>
                      <a:pPr indent="0" lvl="0" marL="0" rtl="0" algn="l">
                        <a:spcBef>
                          <a:spcPts val="500"/>
                        </a:spcBef>
                        <a:spcAft>
                          <a:spcPts val="500"/>
                        </a:spcAft>
                        <a:buNone/>
                      </a:pPr>
                      <a:r>
                        <a:rPr lang="en" sz="800">
                          <a:latin typeface="Albany AMT"/>
                          <a:ea typeface="Albany AMT"/>
                          <a:cs typeface="Albany AMT"/>
                          <a:sym typeface="Albany AMT"/>
                        </a:rPr>
                        <a:t>LA</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2020</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1</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2.3</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r>
              <a:tr h="226675">
                <a:tc>
                  <a:txBody>
                    <a:bodyPr/>
                    <a:lstStyle/>
                    <a:p>
                      <a:pPr indent="0" lvl="0" marL="0" rtl="0" algn="l">
                        <a:spcBef>
                          <a:spcPts val="500"/>
                        </a:spcBef>
                        <a:spcAft>
                          <a:spcPts val="500"/>
                        </a:spcAft>
                        <a:buNone/>
                      </a:pPr>
                      <a:r>
                        <a:rPr lang="en" sz="800">
                          <a:latin typeface="Albany AMT"/>
                          <a:ea typeface="Albany AMT"/>
                          <a:cs typeface="Albany AMT"/>
                          <a:sym typeface="Albany AMT"/>
                        </a:rPr>
                        <a:t>CO</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2020</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5</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a:txBody>
                    <a:bodyPr/>
                    <a:lstStyle/>
                    <a:p>
                      <a:pPr indent="0" lvl="0" marL="0" rtl="0" algn="r">
                        <a:spcBef>
                          <a:spcPts val="500"/>
                        </a:spcBef>
                        <a:spcAft>
                          <a:spcPts val="500"/>
                        </a:spcAft>
                        <a:buNone/>
                      </a:pPr>
                      <a:r>
                        <a:rPr lang="en" sz="800">
                          <a:latin typeface="Albany AMT"/>
                          <a:ea typeface="Albany AMT"/>
                          <a:cs typeface="Albany AMT"/>
                          <a:sym typeface="Albany AMT"/>
                        </a:rPr>
                        <a:t>2.3</a:t>
                      </a:r>
                      <a:endParaRPr sz="800">
                        <a:latin typeface="Albany AMT"/>
                        <a:ea typeface="Albany AMT"/>
                        <a:cs typeface="Albany AMT"/>
                        <a:sym typeface="Albany AMT"/>
                      </a:endParaRPr>
                    </a:p>
                  </a:txBody>
                  <a:tcPr marT="0" marB="0" marR="63500" marL="63500">
                    <a:lnL cap="flat" cmpd="sng" w="6350">
                      <a:solidFill>
                        <a:srgbClr val="919191"/>
                      </a:solidFill>
                      <a:prstDash val="solid"/>
                      <a:round/>
                      <a:headEnd len="sm" w="sm" type="none"/>
                      <a:tailEnd len="sm" w="sm" type="none"/>
                    </a:lnL>
                    <a:lnR cap="flat" cmpd="sng" w="6350">
                      <a:solidFill>
                        <a:srgbClr val="919191"/>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r>
            </a:tbl>
          </a:graphicData>
        </a:graphic>
      </p:graphicFrame>
      <p:sp>
        <p:nvSpPr>
          <p:cNvPr id="342" name="Google Shape;342;p43"/>
          <p:cNvSpPr txBox="1"/>
          <p:nvPr>
            <p:ph idx="5" type="body"/>
          </p:nvPr>
        </p:nvSpPr>
        <p:spPr>
          <a:xfrm>
            <a:off x="2511475" y="3543300"/>
            <a:ext cx="6379500" cy="5736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o"/>
            </a:pPr>
            <a:r>
              <a:rPr lang="en" sz="1400">
                <a:latin typeface="Calibri"/>
                <a:ea typeface="Calibri"/>
                <a:cs typeface="Calibri"/>
                <a:sym typeface="Calibri"/>
              </a:rPr>
              <a:t>For 2020, Texas not only has the greatest percentage of corporations that filed for bankruptcy  but also the ratio of companies that went bankrupt to the total number of companies is among top 5 within the country</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idx="2" type="body"/>
          </p:nvPr>
        </p:nvSpPr>
        <p:spPr>
          <a:xfrm>
            <a:off x="490675" y="1893850"/>
            <a:ext cx="11952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 code</a:t>
            </a:r>
            <a:endParaRPr/>
          </a:p>
        </p:txBody>
      </p:sp>
      <p:sp>
        <p:nvSpPr>
          <p:cNvPr id="348" name="Google Shape;348;p44"/>
          <p:cNvSpPr txBox="1"/>
          <p:nvPr>
            <p:ph idx="5" type="body"/>
          </p:nvPr>
        </p:nvSpPr>
        <p:spPr>
          <a:xfrm>
            <a:off x="490675" y="3455812"/>
            <a:ext cx="8335800" cy="10992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Use the data from state_bank table and Covid-19 cumulative cases number from CDC official website</a:t>
            </a:r>
            <a:endParaRPr/>
          </a:p>
          <a:p>
            <a:pPr indent="-323850" lvl="0" marL="457200" rtl="0" algn="l">
              <a:spcBef>
                <a:spcPts val="0"/>
              </a:spcBef>
              <a:spcAft>
                <a:spcPts val="0"/>
              </a:spcAft>
              <a:buSzPts val="1500"/>
              <a:buChar char="●"/>
            </a:pPr>
            <a:r>
              <a:rPr lang="en"/>
              <a:t>Run linear regression regression to analyze the relationship between Covid cases and bankruptcy numbers, and then create a scatter plot </a:t>
            </a:r>
            <a:endParaRPr/>
          </a:p>
        </p:txBody>
      </p:sp>
      <p:sp>
        <p:nvSpPr>
          <p:cNvPr id="349" name="Google Shape;349;p44"/>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50" name="Google Shape;350;p44"/>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Linear regression between COVID-19 and bankruptcy by State in 2020 </a:t>
            </a:r>
            <a:endParaRPr/>
          </a:p>
        </p:txBody>
      </p:sp>
      <p:pic>
        <p:nvPicPr>
          <p:cNvPr id="351" name="Google Shape;351;p44"/>
          <p:cNvPicPr preferRelativeResize="0"/>
          <p:nvPr/>
        </p:nvPicPr>
        <p:blipFill>
          <a:blip r:embed="rId3">
            <a:alphaModFix/>
          </a:blip>
          <a:stretch>
            <a:fillRect/>
          </a:stretch>
        </p:blipFill>
        <p:spPr>
          <a:xfrm>
            <a:off x="1837487" y="1270148"/>
            <a:ext cx="6800762" cy="197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idx="2" type="body"/>
          </p:nvPr>
        </p:nvSpPr>
        <p:spPr>
          <a:xfrm>
            <a:off x="472649" y="1756625"/>
            <a:ext cx="25884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solidFill>
                  <a:schemeClr val="dk2"/>
                </a:solidFill>
              </a:rPr>
              <a:t>Statistic Summary</a:t>
            </a:r>
            <a:endParaRPr>
              <a:solidFill>
                <a:schemeClr val="dk2"/>
              </a:solidFill>
            </a:endParaRPr>
          </a:p>
        </p:txBody>
      </p:sp>
      <p:sp>
        <p:nvSpPr>
          <p:cNvPr id="357" name="Google Shape;357;p45"/>
          <p:cNvSpPr txBox="1"/>
          <p:nvPr>
            <p:ph idx="4" type="body"/>
          </p:nvPr>
        </p:nvSpPr>
        <p:spPr>
          <a:xfrm>
            <a:off x="490676" y="3497325"/>
            <a:ext cx="15567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solidFill>
                  <a:schemeClr val="lt2"/>
                </a:solidFill>
              </a:rPr>
              <a:t>Outcome</a:t>
            </a:r>
            <a:endParaRPr>
              <a:solidFill>
                <a:schemeClr val="lt2"/>
              </a:solidFill>
            </a:endParaRPr>
          </a:p>
        </p:txBody>
      </p:sp>
      <p:sp>
        <p:nvSpPr>
          <p:cNvPr id="358" name="Google Shape;358;p45"/>
          <p:cNvSpPr txBox="1"/>
          <p:nvPr>
            <p:ph idx="5" type="body"/>
          </p:nvPr>
        </p:nvSpPr>
        <p:spPr>
          <a:xfrm>
            <a:off x="2683500" y="3360125"/>
            <a:ext cx="6460500" cy="13377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Font typeface="Arial"/>
              <a:buChar char="●"/>
            </a:pPr>
            <a:r>
              <a:rPr lang="en">
                <a:latin typeface="Arial"/>
                <a:ea typeface="Arial"/>
                <a:cs typeface="Arial"/>
                <a:sym typeface="Arial"/>
              </a:rPr>
              <a:t>p-value for the Covid_case is 0.0063</a:t>
            </a:r>
            <a:endParaRPr>
              <a:latin typeface="Arial"/>
              <a:ea typeface="Arial"/>
              <a:cs typeface="Arial"/>
              <a:sym typeface="Arial"/>
            </a:endParaRPr>
          </a:p>
          <a:p>
            <a:pPr indent="-323850" lvl="0" marL="457200" rtl="0" algn="l">
              <a:lnSpc>
                <a:spcPct val="115000"/>
              </a:lnSpc>
              <a:spcBef>
                <a:spcPts val="0"/>
              </a:spcBef>
              <a:spcAft>
                <a:spcPts val="0"/>
              </a:spcAft>
              <a:buSzPts val="1500"/>
              <a:buFont typeface="Arial"/>
              <a:buChar char="●"/>
            </a:pPr>
            <a:r>
              <a:rPr lang="en">
                <a:latin typeface="Arial"/>
                <a:ea typeface="Arial"/>
                <a:cs typeface="Arial"/>
                <a:sym typeface="Arial"/>
              </a:rPr>
              <a:t>There is a strong evidence of a statistically significant relationship between Covid cases and bankruptcy numbers.</a:t>
            </a:r>
            <a:endParaRPr>
              <a:latin typeface="Arial"/>
              <a:ea typeface="Arial"/>
              <a:cs typeface="Arial"/>
              <a:sym typeface="Arial"/>
            </a:endParaRPr>
          </a:p>
        </p:txBody>
      </p:sp>
      <p:sp>
        <p:nvSpPr>
          <p:cNvPr id="359" name="Google Shape;359;p45"/>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pic>
        <p:nvPicPr>
          <p:cNvPr id="360" name="Google Shape;360;p45"/>
          <p:cNvPicPr preferRelativeResize="0"/>
          <p:nvPr/>
        </p:nvPicPr>
        <p:blipFill>
          <a:blip r:embed="rId3">
            <a:alphaModFix/>
          </a:blip>
          <a:stretch>
            <a:fillRect/>
          </a:stretch>
        </p:blipFill>
        <p:spPr>
          <a:xfrm>
            <a:off x="3241675" y="1100850"/>
            <a:ext cx="4787699" cy="2001300"/>
          </a:xfrm>
          <a:prstGeom prst="rect">
            <a:avLst/>
          </a:prstGeom>
          <a:noFill/>
          <a:ln>
            <a:noFill/>
          </a:ln>
        </p:spPr>
      </p:pic>
      <p:sp>
        <p:nvSpPr>
          <p:cNvPr id="361" name="Google Shape;361;p45"/>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Linear regression between COVID-19 and bankruptcy by State in 2020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Linear regression between COVID-19 and bankruptcy by State in 2020 </a:t>
            </a:r>
            <a:endParaRPr/>
          </a:p>
        </p:txBody>
      </p:sp>
      <p:sp>
        <p:nvSpPr>
          <p:cNvPr id="367" name="Google Shape;367;p46"/>
          <p:cNvSpPr txBox="1"/>
          <p:nvPr>
            <p:ph idx="5" type="body"/>
          </p:nvPr>
        </p:nvSpPr>
        <p:spPr>
          <a:xfrm>
            <a:off x="4610866" y="2081098"/>
            <a:ext cx="3657300" cy="20013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Font typeface="Arial"/>
              <a:buChar char="●"/>
            </a:pPr>
            <a:r>
              <a:rPr lang="en" sz="1700">
                <a:latin typeface="Arial"/>
                <a:ea typeface="Arial"/>
                <a:cs typeface="Arial"/>
                <a:sym typeface="Arial"/>
              </a:rPr>
              <a:t>There is a positive relationship between Covid cases and state bankruptcy number</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As the number of Covid cases increases in a state, the number of bankruptcies also tends to increase</a:t>
            </a:r>
            <a:endParaRPr sz="1700">
              <a:latin typeface="Arial"/>
              <a:ea typeface="Arial"/>
              <a:cs typeface="Arial"/>
              <a:sym typeface="Arial"/>
            </a:endParaRPr>
          </a:p>
        </p:txBody>
      </p:sp>
      <p:sp>
        <p:nvSpPr>
          <p:cNvPr id="368" name="Google Shape;368;p46"/>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pic>
        <p:nvPicPr>
          <p:cNvPr id="369" name="Google Shape;369;p46"/>
          <p:cNvPicPr preferRelativeResize="0"/>
          <p:nvPr/>
        </p:nvPicPr>
        <p:blipFill>
          <a:blip r:embed="rId3">
            <a:alphaModFix/>
          </a:blip>
          <a:stretch>
            <a:fillRect/>
          </a:stretch>
        </p:blipFill>
        <p:spPr>
          <a:xfrm>
            <a:off x="490675" y="1100850"/>
            <a:ext cx="4100574" cy="3472075"/>
          </a:xfrm>
          <a:prstGeom prst="rect">
            <a:avLst/>
          </a:prstGeom>
          <a:noFill/>
          <a:ln>
            <a:noFill/>
          </a:ln>
        </p:spPr>
      </p:pic>
      <p:sp>
        <p:nvSpPr>
          <p:cNvPr id="370" name="Google Shape;370;p46"/>
          <p:cNvSpPr txBox="1"/>
          <p:nvPr>
            <p:ph idx="2" type="body"/>
          </p:nvPr>
        </p:nvSpPr>
        <p:spPr>
          <a:xfrm>
            <a:off x="4571996" y="1304174"/>
            <a:ext cx="3657300" cy="573600"/>
          </a:xfrm>
          <a:prstGeom prst="rect">
            <a:avLst/>
          </a:prstGeom>
        </p:spPr>
        <p:txBody>
          <a:bodyPr anchorCtr="0" anchor="ctr" bIns="34275" lIns="68575" spcFirstLastPara="1" rIns="68575" wrap="square" tIns="34275">
            <a:normAutofit/>
          </a:bodyPr>
          <a:lstStyle/>
          <a:p>
            <a:pPr indent="0" lvl="0" marL="0" rtl="0" algn="ctr">
              <a:spcBef>
                <a:spcPts val="800"/>
              </a:spcBef>
              <a:spcAft>
                <a:spcPts val="0"/>
              </a:spcAft>
              <a:buNone/>
            </a:pPr>
            <a:r>
              <a:rPr lang="en"/>
              <a:t>Result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1230175" y="1693650"/>
            <a:ext cx="7094700" cy="1916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Analysis of Z-score</a:t>
            </a:r>
            <a:endParaRPr/>
          </a:p>
        </p:txBody>
      </p:sp>
      <p:sp>
        <p:nvSpPr>
          <p:cNvPr id="376" name="Google Shape;376;p47"/>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Z-Score</a:t>
            </a:r>
            <a:endParaRPr/>
          </a:p>
        </p:txBody>
      </p:sp>
      <p:sp>
        <p:nvSpPr>
          <p:cNvPr id="382" name="Google Shape;382;p48"/>
          <p:cNvSpPr txBox="1"/>
          <p:nvPr>
            <p:ph idx="3"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grpSp>
        <p:nvGrpSpPr>
          <p:cNvPr id="383" name="Google Shape;383;p48"/>
          <p:cNvGrpSpPr/>
          <p:nvPr/>
        </p:nvGrpSpPr>
        <p:grpSpPr>
          <a:xfrm>
            <a:off x="1387987" y="1926746"/>
            <a:ext cx="6000634" cy="2204413"/>
            <a:chOff x="1743075" y="1291350"/>
            <a:chExt cx="5488050" cy="1956175"/>
          </a:xfrm>
        </p:grpSpPr>
        <p:pic>
          <p:nvPicPr>
            <p:cNvPr id="384" name="Google Shape;384;p48"/>
            <p:cNvPicPr preferRelativeResize="0"/>
            <p:nvPr/>
          </p:nvPicPr>
          <p:blipFill rotWithShape="1">
            <a:blip r:embed="rId3">
              <a:alphaModFix/>
            </a:blip>
            <a:srcRect b="0" l="1893" r="0" t="8012"/>
            <a:stretch/>
          </p:blipFill>
          <p:spPr>
            <a:xfrm>
              <a:off x="1819275" y="2228850"/>
              <a:ext cx="5411850" cy="1018675"/>
            </a:xfrm>
            <a:prstGeom prst="rect">
              <a:avLst/>
            </a:prstGeom>
            <a:noFill/>
            <a:ln>
              <a:noFill/>
            </a:ln>
          </p:spPr>
        </p:pic>
        <p:pic>
          <p:nvPicPr>
            <p:cNvPr id="385" name="Google Shape;385;p48"/>
            <p:cNvPicPr preferRelativeResize="0"/>
            <p:nvPr/>
          </p:nvPicPr>
          <p:blipFill rotWithShape="1">
            <a:blip r:embed="rId4">
              <a:alphaModFix/>
            </a:blip>
            <a:srcRect b="9624" l="0" r="0" t="0"/>
            <a:stretch/>
          </p:blipFill>
          <p:spPr>
            <a:xfrm>
              <a:off x="1743075" y="1291350"/>
              <a:ext cx="4924299" cy="976387"/>
            </a:xfrm>
            <a:prstGeom prst="rect">
              <a:avLst/>
            </a:prstGeom>
            <a:noFill/>
            <a:ln>
              <a:noFill/>
            </a:ln>
          </p:spPr>
        </p:pic>
      </p:grpSp>
      <p:sp>
        <p:nvSpPr>
          <p:cNvPr id="386" name="Google Shape;386;p48"/>
          <p:cNvSpPr txBox="1"/>
          <p:nvPr/>
        </p:nvSpPr>
        <p:spPr>
          <a:xfrm>
            <a:off x="490675" y="1244800"/>
            <a:ext cx="6640500" cy="646500"/>
          </a:xfrm>
          <a:prstGeom prst="rect">
            <a:avLst/>
          </a:prstGeom>
          <a:noFill/>
          <a:ln>
            <a:noFill/>
          </a:ln>
        </p:spPr>
        <p:txBody>
          <a:bodyPr anchorCtr="0" anchor="t" bIns="91425" lIns="91425" spcFirstLastPara="1" rIns="91425" wrap="square" tIns="91425">
            <a:spAutoFit/>
          </a:bodyPr>
          <a:lstStyle/>
          <a:p>
            <a:pPr indent="0" lvl="0" marL="0" rtl="0" algn="l">
              <a:spcBef>
                <a:spcPts val="50"/>
              </a:spcBef>
              <a:spcAft>
                <a:spcPts val="50"/>
              </a:spcAft>
              <a:buNone/>
            </a:pPr>
            <a:r>
              <a:rPr lang="en" sz="1500">
                <a:solidFill>
                  <a:schemeClr val="dk2"/>
                </a:solidFill>
                <a:latin typeface="Source Sans Pro"/>
                <a:ea typeface="Source Sans Pro"/>
                <a:cs typeface="Source Sans Pro"/>
                <a:sym typeface="Source Sans Pro"/>
              </a:rPr>
              <a:t>Z-score is a weighted average accounting ratios calculated using the following formula:</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Data Source - WRDS</a:t>
            </a:r>
            <a:endParaRPr/>
          </a:p>
        </p:txBody>
      </p:sp>
      <p:sp>
        <p:nvSpPr>
          <p:cNvPr id="392" name="Google Shape;392;p49"/>
          <p:cNvSpPr txBox="1"/>
          <p:nvPr>
            <p:ph idx="2" type="body"/>
          </p:nvPr>
        </p:nvSpPr>
        <p:spPr>
          <a:xfrm>
            <a:off x="489350" y="1097925"/>
            <a:ext cx="73497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Data 2: Data from Financial Statements from 2017 to 2023</a:t>
            </a:r>
            <a:endParaRPr/>
          </a:p>
        </p:txBody>
      </p:sp>
      <p:sp>
        <p:nvSpPr>
          <p:cNvPr id="393" name="Google Shape;393;p49"/>
          <p:cNvSpPr/>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394" name="Google Shape;394;p49"/>
          <p:cNvSpPr txBox="1"/>
          <p:nvPr>
            <p:ph idx="3" type="body"/>
          </p:nvPr>
        </p:nvSpPr>
        <p:spPr>
          <a:xfrm>
            <a:off x="490675" y="1595325"/>
            <a:ext cx="7873500" cy="414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t>Path: </a:t>
            </a:r>
            <a:r>
              <a:rPr lang="en"/>
              <a:t>Get Data - Compustat - Capital IQ - Compustat - North America - Fundamentals Annual</a:t>
            </a:r>
            <a:endParaRPr/>
          </a:p>
          <a:p>
            <a:pPr indent="0" lvl="0" marL="0" rtl="0" algn="l">
              <a:spcBef>
                <a:spcPts val="1200"/>
              </a:spcBef>
              <a:spcAft>
                <a:spcPts val="0"/>
              </a:spcAft>
              <a:buNone/>
            </a:pPr>
            <a:r>
              <a:t/>
            </a:r>
            <a:endParaRPr/>
          </a:p>
        </p:txBody>
      </p:sp>
      <p:sp>
        <p:nvSpPr>
          <p:cNvPr id="395" name="Google Shape;395;p49"/>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pic>
        <p:nvPicPr>
          <p:cNvPr id="396" name="Google Shape;396;p49"/>
          <p:cNvPicPr preferRelativeResize="0"/>
          <p:nvPr/>
        </p:nvPicPr>
        <p:blipFill>
          <a:blip r:embed="rId3">
            <a:alphaModFix/>
          </a:blip>
          <a:stretch>
            <a:fillRect/>
          </a:stretch>
        </p:blipFill>
        <p:spPr>
          <a:xfrm>
            <a:off x="2471025" y="1890864"/>
            <a:ext cx="3386350" cy="2657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Data Source - WRDS</a:t>
            </a:r>
            <a:endParaRPr/>
          </a:p>
        </p:txBody>
      </p:sp>
      <p:sp>
        <p:nvSpPr>
          <p:cNvPr id="402" name="Google Shape;402;p50"/>
          <p:cNvSpPr txBox="1"/>
          <p:nvPr>
            <p:ph idx="2" type="body"/>
          </p:nvPr>
        </p:nvSpPr>
        <p:spPr>
          <a:xfrm>
            <a:off x="489350" y="1250325"/>
            <a:ext cx="80736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Data 3: Share price and Shares outstanding from 2017 to 2023</a:t>
            </a:r>
            <a:endParaRPr/>
          </a:p>
        </p:txBody>
      </p:sp>
      <p:sp>
        <p:nvSpPr>
          <p:cNvPr id="403" name="Google Shape;403;p50"/>
          <p:cNvSpPr/>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404" name="Google Shape;404;p50"/>
          <p:cNvSpPr txBox="1"/>
          <p:nvPr>
            <p:ph idx="3" type="body"/>
          </p:nvPr>
        </p:nvSpPr>
        <p:spPr>
          <a:xfrm>
            <a:off x="490675" y="1823925"/>
            <a:ext cx="7873500" cy="414300"/>
          </a:xfrm>
          <a:prstGeom prst="rect">
            <a:avLst/>
          </a:prstGeom>
          <a:solidFill>
            <a:schemeClr val="lt1"/>
          </a:solidFill>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t>Path: Get Data - CRSP - Annual Update - Stock/Security Files - Daily Stock File</a:t>
            </a:r>
            <a:endParaRPr/>
          </a:p>
          <a:p>
            <a:pPr indent="0" lvl="0" marL="0" rtl="0" algn="l">
              <a:spcBef>
                <a:spcPts val="1200"/>
              </a:spcBef>
              <a:spcAft>
                <a:spcPts val="0"/>
              </a:spcAft>
              <a:buNone/>
            </a:pPr>
            <a:r>
              <a:t/>
            </a:r>
            <a:endParaRPr/>
          </a:p>
        </p:txBody>
      </p:sp>
      <p:sp>
        <p:nvSpPr>
          <p:cNvPr id="405" name="Google Shape;405;p50"/>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pic>
        <p:nvPicPr>
          <p:cNvPr id="406" name="Google Shape;406;p50"/>
          <p:cNvPicPr preferRelativeResize="0"/>
          <p:nvPr/>
        </p:nvPicPr>
        <p:blipFill>
          <a:blip r:embed="rId3">
            <a:alphaModFix/>
          </a:blip>
          <a:stretch>
            <a:fillRect/>
          </a:stretch>
        </p:blipFill>
        <p:spPr>
          <a:xfrm>
            <a:off x="2286000" y="2421588"/>
            <a:ext cx="4726876" cy="1933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Research </a:t>
            </a:r>
            <a:r>
              <a:rPr lang="en"/>
              <a:t>Questions</a:t>
            </a:r>
            <a:endParaRPr/>
          </a:p>
        </p:txBody>
      </p:sp>
      <p:sp>
        <p:nvSpPr>
          <p:cNvPr id="240" name="Google Shape;240;p33"/>
          <p:cNvSpPr txBox="1"/>
          <p:nvPr>
            <p:ph idx="2" type="body"/>
          </p:nvPr>
        </p:nvSpPr>
        <p:spPr>
          <a:xfrm>
            <a:off x="490671" y="1760624"/>
            <a:ext cx="3657300" cy="573600"/>
          </a:xfrm>
          <a:prstGeom prst="rect">
            <a:avLst/>
          </a:prstGeom>
        </p:spPr>
        <p:txBody>
          <a:bodyPr anchorCtr="0" anchor="ctr" bIns="34275" lIns="68575" spcFirstLastPara="1" rIns="68575" wrap="square" tIns="34275">
            <a:normAutofit lnSpcReduction="20000"/>
          </a:bodyPr>
          <a:lstStyle/>
          <a:p>
            <a:pPr indent="0" lvl="0" marL="0" rtl="0" algn="l">
              <a:spcBef>
                <a:spcPts val="800"/>
              </a:spcBef>
              <a:spcAft>
                <a:spcPts val="0"/>
              </a:spcAft>
              <a:buNone/>
            </a:pPr>
            <a:r>
              <a:t/>
            </a:r>
            <a:endParaRPr/>
          </a:p>
          <a:p>
            <a:pPr indent="0" lvl="0" marL="0" rtl="0" algn="l">
              <a:spcBef>
                <a:spcPts val="800"/>
              </a:spcBef>
              <a:spcAft>
                <a:spcPts val="0"/>
              </a:spcAft>
              <a:buNone/>
            </a:pPr>
            <a:r>
              <a:rPr lang="en"/>
              <a:t>Analysis of Bankruptcy</a:t>
            </a:r>
            <a:endParaRPr/>
          </a:p>
        </p:txBody>
      </p:sp>
      <p:sp>
        <p:nvSpPr>
          <p:cNvPr id="241" name="Google Shape;241;p33"/>
          <p:cNvSpPr txBox="1"/>
          <p:nvPr>
            <p:ph idx="3" type="body"/>
          </p:nvPr>
        </p:nvSpPr>
        <p:spPr>
          <a:xfrm>
            <a:off x="490675" y="2392050"/>
            <a:ext cx="3806400" cy="1959300"/>
          </a:xfrm>
          <a:prstGeom prst="rect">
            <a:avLst/>
          </a:prstGeom>
        </p:spPr>
        <p:txBody>
          <a:bodyPr anchorCtr="0" anchor="t" bIns="34275" lIns="68575" spcFirstLastPara="1" rIns="68575" wrap="square" tIns="34275">
            <a:normAutofit/>
          </a:bodyPr>
          <a:lstStyle/>
          <a:p>
            <a:pPr indent="-323850" lvl="0" marL="457200" rtl="0" algn="l">
              <a:lnSpc>
                <a:spcPct val="100000"/>
              </a:lnSpc>
              <a:spcBef>
                <a:spcPts val="800"/>
              </a:spcBef>
              <a:spcAft>
                <a:spcPts val="0"/>
              </a:spcAft>
              <a:buSzPts val="1500"/>
              <a:buChar char="●"/>
            </a:pPr>
            <a:r>
              <a:rPr lang="en"/>
              <a:t>Compared number of firms</a:t>
            </a:r>
            <a:endParaRPr/>
          </a:p>
          <a:p>
            <a:pPr indent="0" lvl="0" marL="457200" rtl="0" algn="l">
              <a:lnSpc>
                <a:spcPct val="100000"/>
              </a:lnSpc>
              <a:spcBef>
                <a:spcPts val="800"/>
              </a:spcBef>
              <a:spcAft>
                <a:spcPts val="0"/>
              </a:spcAft>
              <a:buNone/>
            </a:pPr>
            <a:r>
              <a:rPr lang="en"/>
              <a:t>Pre / During / Post Covid-19</a:t>
            </a:r>
            <a:endParaRPr/>
          </a:p>
          <a:p>
            <a:pPr indent="-323850" lvl="0" marL="457200" rtl="0" algn="l">
              <a:lnSpc>
                <a:spcPct val="100000"/>
              </a:lnSpc>
              <a:spcBef>
                <a:spcPts val="800"/>
              </a:spcBef>
              <a:spcAft>
                <a:spcPts val="0"/>
              </a:spcAft>
              <a:buSzPts val="1500"/>
              <a:buChar char="●"/>
            </a:pPr>
            <a:r>
              <a:rPr lang="en"/>
              <a:t>Which Industry was impacted the most</a:t>
            </a:r>
            <a:endParaRPr/>
          </a:p>
          <a:p>
            <a:pPr indent="-323850" lvl="0" marL="457200" rtl="0" algn="l">
              <a:lnSpc>
                <a:spcPct val="100000"/>
              </a:lnSpc>
              <a:spcBef>
                <a:spcPts val="0"/>
              </a:spcBef>
              <a:spcAft>
                <a:spcPts val="0"/>
              </a:spcAft>
              <a:buSzPts val="1500"/>
              <a:buChar char="●"/>
            </a:pPr>
            <a:r>
              <a:rPr lang="en"/>
              <a:t>Which State was impacted the most</a:t>
            </a:r>
            <a:endParaRPr/>
          </a:p>
          <a:p>
            <a:pPr indent="-323850" lvl="0" marL="457200" rtl="0" algn="l">
              <a:lnSpc>
                <a:spcPct val="100000"/>
              </a:lnSpc>
              <a:spcBef>
                <a:spcPts val="0"/>
              </a:spcBef>
              <a:spcAft>
                <a:spcPts val="0"/>
              </a:spcAft>
              <a:buSzPts val="1500"/>
              <a:buChar char="●"/>
            </a:pPr>
            <a:r>
              <a:rPr lang="en"/>
              <a:t>Effect of Covid-19 cases on number of bankruptcy</a:t>
            </a:r>
            <a:endParaRPr/>
          </a:p>
          <a:p>
            <a:pPr indent="0" lvl="0" marL="0" rtl="0" algn="l">
              <a:spcBef>
                <a:spcPts val="800"/>
              </a:spcBef>
              <a:spcAft>
                <a:spcPts val="0"/>
              </a:spcAft>
              <a:buNone/>
            </a:pPr>
            <a:r>
              <a:t/>
            </a:r>
            <a:endParaRPr/>
          </a:p>
        </p:txBody>
      </p:sp>
      <p:sp>
        <p:nvSpPr>
          <p:cNvPr id="242" name="Google Shape;242;p33"/>
          <p:cNvSpPr txBox="1"/>
          <p:nvPr>
            <p:ph idx="4" type="body"/>
          </p:nvPr>
        </p:nvSpPr>
        <p:spPr>
          <a:xfrm>
            <a:off x="4693675" y="1818450"/>
            <a:ext cx="3866100" cy="573600"/>
          </a:xfrm>
          <a:prstGeom prst="rect">
            <a:avLst/>
          </a:prstGeom>
        </p:spPr>
        <p:txBody>
          <a:bodyPr anchorCtr="0" anchor="ctr" bIns="34275" lIns="68575" spcFirstLastPara="1" rIns="68575" wrap="square" tIns="34275">
            <a:normAutofit lnSpcReduction="20000"/>
          </a:bodyPr>
          <a:lstStyle/>
          <a:p>
            <a:pPr indent="0" lvl="0" marL="0" rtl="0" algn="l">
              <a:spcBef>
                <a:spcPts val="800"/>
              </a:spcBef>
              <a:spcAft>
                <a:spcPts val="0"/>
              </a:spcAft>
              <a:buNone/>
            </a:pPr>
            <a:r>
              <a:t/>
            </a:r>
            <a:endParaRPr/>
          </a:p>
          <a:p>
            <a:pPr indent="0" lvl="0" marL="0" rtl="0" algn="l">
              <a:spcBef>
                <a:spcPts val="800"/>
              </a:spcBef>
              <a:spcAft>
                <a:spcPts val="0"/>
              </a:spcAft>
              <a:buNone/>
            </a:pPr>
            <a:r>
              <a:rPr lang="en"/>
              <a:t>Analysis of Z-score</a:t>
            </a:r>
            <a:endParaRPr/>
          </a:p>
        </p:txBody>
      </p:sp>
      <p:sp>
        <p:nvSpPr>
          <p:cNvPr id="243" name="Google Shape;243;p33"/>
          <p:cNvSpPr txBox="1"/>
          <p:nvPr>
            <p:ph idx="5" type="body"/>
          </p:nvPr>
        </p:nvSpPr>
        <p:spPr>
          <a:xfrm>
            <a:off x="4611003" y="2468250"/>
            <a:ext cx="3657300" cy="16167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Calculated Z-Score</a:t>
            </a:r>
            <a:endParaRPr/>
          </a:p>
          <a:p>
            <a:pPr indent="-323850" lvl="0" marL="457200" rtl="0" algn="l">
              <a:spcBef>
                <a:spcPts val="0"/>
              </a:spcBef>
              <a:spcAft>
                <a:spcPts val="0"/>
              </a:spcAft>
              <a:buSzPts val="1500"/>
              <a:buChar char="●"/>
            </a:pPr>
            <a:r>
              <a:rPr lang="en"/>
              <a:t>Evaluated its performance</a:t>
            </a:r>
            <a:endParaRPr/>
          </a:p>
        </p:txBody>
      </p:sp>
      <p:sp>
        <p:nvSpPr>
          <p:cNvPr id="244" name="Google Shape;244;p33"/>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245" name="Google Shape;245;p33"/>
          <p:cNvSpPr txBox="1"/>
          <p:nvPr/>
        </p:nvSpPr>
        <p:spPr>
          <a:xfrm>
            <a:off x="490675" y="987150"/>
            <a:ext cx="7777500" cy="831300"/>
          </a:xfrm>
          <a:prstGeom prst="rect">
            <a:avLst/>
          </a:prstGeom>
          <a:noFill/>
          <a:ln>
            <a:noFill/>
          </a:ln>
        </p:spPr>
        <p:txBody>
          <a:bodyPr anchorCtr="0" anchor="t" bIns="91425" lIns="91425" spcFirstLastPara="1" rIns="91425" wrap="square" tIns="91425">
            <a:spAutoFit/>
          </a:bodyPr>
          <a:lstStyle/>
          <a:p>
            <a:pPr indent="-304800" lvl="0" marL="457200" rtl="0" algn="l">
              <a:lnSpc>
                <a:spcPct val="90000"/>
              </a:lnSpc>
              <a:spcBef>
                <a:spcPts val="800"/>
              </a:spcBef>
              <a:spcAft>
                <a:spcPts val="0"/>
              </a:spcAft>
              <a:buClr>
                <a:schemeClr val="dk1"/>
              </a:buClr>
              <a:buSzPts val="1200"/>
              <a:buFont typeface="Calibri"/>
              <a:buAutoNum type="arabicPeriod"/>
            </a:pPr>
            <a:r>
              <a:rPr lang="en" sz="1500">
                <a:solidFill>
                  <a:schemeClr val="dk2"/>
                </a:solidFill>
                <a:latin typeface="Source Sans Pro"/>
                <a:ea typeface="Source Sans Pro"/>
                <a:cs typeface="Source Sans Pro"/>
                <a:sym typeface="Source Sans Pro"/>
              </a:rPr>
              <a:t>Analyzing the financial data from WRDS during the FY 2017-2023 to assess the impact of COVID on bankruptcy</a:t>
            </a:r>
            <a:endParaRPr sz="1500">
              <a:solidFill>
                <a:schemeClr val="dk2"/>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Calibri"/>
              <a:buAutoNum type="arabicPeriod"/>
            </a:pPr>
            <a:r>
              <a:rPr lang="en" sz="1500">
                <a:solidFill>
                  <a:schemeClr val="dk2"/>
                </a:solidFill>
                <a:latin typeface="Source Sans Pro"/>
                <a:ea typeface="Source Sans Pro"/>
                <a:cs typeface="Source Sans Pro"/>
                <a:sym typeface="Source Sans Pro"/>
              </a:rPr>
              <a:t>Analyzing z-score to evaluate its performance for predicting the bankruptcy</a:t>
            </a:r>
            <a:endParaRPr sz="1500">
              <a:solidFill>
                <a:schemeClr val="dk2"/>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idx="2" type="body"/>
          </p:nvPr>
        </p:nvSpPr>
        <p:spPr>
          <a:xfrm>
            <a:off x="342897" y="1209450"/>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412" name="Google Shape;412;p51"/>
          <p:cNvSpPr txBox="1"/>
          <p:nvPr>
            <p:ph idx="5" type="body"/>
          </p:nvPr>
        </p:nvSpPr>
        <p:spPr>
          <a:xfrm>
            <a:off x="4991075" y="3655900"/>
            <a:ext cx="4791000" cy="1887000"/>
          </a:xfrm>
          <a:prstGeom prst="rect">
            <a:avLst/>
          </a:prstGeom>
        </p:spPr>
        <p:txBody>
          <a:bodyPr anchorCtr="0" anchor="t" bIns="34275" lIns="68575" spcFirstLastPara="1" rIns="68575" wrap="square" tIns="34275">
            <a:normAutofit/>
          </a:bodyPr>
          <a:lstStyle/>
          <a:p>
            <a:pPr indent="0" lvl="0" marL="457200" rtl="0" algn="l">
              <a:spcBef>
                <a:spcPts val="800"/>
              </a:spcBef>
              <a:spcAft>
                <a:spcPts val="0"/>
              </a:spcAft>
              <a:buNone/>
            </a:pPr>
            <a:r>
              <a:t/>
            </a:r>
            <a:endParaRPr sz="1700"/>
          </a:p>
          <a:p>
            <a:pPr indent="0" lvl="0" marL="457200" rtl="0" algn="l">
              <a:spcBef>
                <a:spcPts val="800"/>
              </a:spcBef>
              <a:spcAft>
                <a:spcPts val="0"/>
              </a:spcAft>
              <a:buNone/>
            </a:pPr>
            <a:r>
              <a:t/>
            </a:r>
            <a:endParaRPr sz="1700"/>
          </a:p>
        </p:txBody>
      </p:sp>
      <p:sp>
        <p:nvSpPr>
          <p:cNvPr id="413" name="Google Shape;413;p51"/>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14" name="Google Shape;414;p51"/>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Merge the financial data with bankruptcy data</a:t>
            </a:r>
            <a:endParaRPr/>
          </a:p>
        </p:txBody>
      </p:sp>
      <p:pic>
        <p:nvPicPr>
          <p:cNvPr id="415" name="Google Shape;415;p51"/>
          <p:cNvPicPr preferRelativeResize="0"/>
          <p:nvPr/>
        </p:nvPicPr>
        <p:blipFill>
          <a:blip r:embed="rId3">
            <a:alphaModFix/>
          </a:blip>
          <a:stretch>
            <a:fillRect/>
          </a:stretch>
        </p:blipFill>
        <p:spPr>
          <a:xfrm>
            <a:off x="342900" y="1734025"/>
            <a:ext cx="4391025" cy="2400074"/>
          </a:xfrm>
          <a:prstGeom prst="rect">
            <a:avLst/>
          </a:prstGeom>
          <a:noFill/>
          <a:ln>
            <a:noFill/>
          </a:ln>
        </p:spPr>
      </p:pic>
      <p:sp>
        <p:nvSpPr>
          <p:cNvPr id="416" name="Google Shape;416;p51"/>
          <p:cNvSpPr/>
          <p:nvPr/>
        </p:nvSpPr>
        <p:spPr>
          <a:xfrm>
            <a:off x="5781675" y="1581625"/>
            <a:ext cx="2956500" cy="11226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left join to merge two tables. </a:t>
            </a:r>
            <a:endParaRPr>
              <a:solidFill>
                <a:schemeClr val="lt2"/>
              </a:solidFill>
            </a:endParaRPr>
          </a:p>
          <a:p>
            <a:pPr indent="0" lvl="0" marL="0" rtl="0" algn="l">
              <a:spcBef>
                <a:spcPts val="0"/>
              </a:spcBef>
              <a:spcAft>
                <a:spcPts val="0"/>
              </a:spcAft>
              <a:buNone/>
            </a:pPr>
            <a:r>
              <a:rPr lang="en">
                <a:solidFill>
                  <a:schemeClr val="lt2"/>
                </a:solidFill>
              </a:rPr>
              <a:t>Left table: Bankruptcy data</a:t>
            </a:r>
            <a:endParaRPr>
              <a:solidFill>
                <a:schemeClr val="lt2"/>
              </a:solidFill>
            </a:endParaRPr>
          </a:p>
          <a:p>
            <a:pPr indent="0" lvl="0" marL="0" rtl="0" algn="l">
              <a:spcBef>
                <a:spcPts val="0"/>
              </a:spcBef>
              <a:spcAft>
                <a:spcPts val="0"/>
              </a:spcAft>
              <a:buNone/>
            </a:pPr>
            <a:r>
              <a:rPr lang="en">
                <a:solidFill>
                  <a:schemeClr val="lt2"/>
                </a:solidFill>
              </a:rPr>
              <a:t>Right table: Financial Statements data </a:t>
            </a:r>
            <a:br>
              <a:rPr lang="en" sz="1200">
                <a:solidFill>
                  <a:schemeClr val="lt2"/>
                </a:solidFill>
              </a:rPr>
            </a:br>
            <a:endParaRPr sz="1200">
              <a:solidFill>
                <a:schemeClr val="lt2"/>
              </a:solidFill>
            </a:endParaRPr>
          </a:p>
        </p:txBody>
      </p:sp>
      <p:sp>
        <p:nvSpPr>
          <p:cNvPr id="417" name="Google Shape;417;p51"/>
          <p:cNvSpPr/>
          <p:nvPr/>
        </p:nvSpPr>
        <p:spPr>
          <a:xfrm>
            <a:off x="5781675" y="2859100"/>
            <a:ext cx="2956500" cy="11226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Ticker to join the tables </a:t>
            </a:r>
            <a:endParaRPr>
              <a:solidFill>
                <a:schemeClr val="lt2"/>
              </a:solidFill>
            </a:endParaRPr>
          </a:p>
          <a:p>
            <a:pPr indent="0" lvl="0" marL="0" rtl="0" algn="l">
              <a:spcBef>
                <a:spcPts val="0"/>
              </a:spcBef>
              <a:spcAft>
                <a:spcPts val="0"/>
              </a:spcAft>
              <a:buNone/>
            </a:pPr>
            <a:r>
              <a:rPr lang="en">
                <a:solidFill>
                  <a:schemeClr val="lt2"/>
                </a:solidFill>
              </a:rPr>
              <a:t>Filter out the missing value</a:t>
            </a:r>
            <a:r>
              <a:rPr lang="en" sz="1200">
                <a:solidFill>
                  <a:schemeClr val="lt2"/>
                </a:solidFill>
              </a:rPr>
              <a:t> </a:t>
            </a:r>
            <a:br>
              <a:rPr lang="en" sz="1200">
                <a:solidFill>
                  <a:schemeClr val="lt2"/>
                </a:solidFill>
              </a:rPr>
            </a:br>
            <a:endParaRPr sz="12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idx="2" type="body"/>
          </p:nvPr>
        </p:nvSpPr>
        <p:spPr>
          <a:xfrm>
            <a:off x="643071" y="916224"/>
            <a:ext cx="36573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  Merge</a:t>
            </a:r>
            <a:endParaRPr/>
          </a:p>
        </p:txBody>
      </p:sp>
      <p:sp>
        <p:nvSpPr>
          <p:cNvPr id="423" name="Google Shape;423;p52"/>
          <p:cNvSpPr txBox="1"/>
          <p:nvPr>
            <p:ph idx="6" type="body"/>
          </p:nvPr>
        </p:nvSpPr>
        <p:spPr>
          <a:xfrm>
            <a:off x="338275" y="474261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24" name="Google Shape;424;p52"/>
          <p:cNvSpPr txBox="1"/>
          <p:nvPr>
            <p:ph idx="1" type="body"/>
          </p:nvPr>
        </p:nvSpPr>
        <p:spPr>
          <a:xfrm>
            <a:off x="489346" y="236927"/>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Merge the financial data with bankruptcy data</a:t>
            </a:r>
            <a:endParaRPr/>
          </a:p>
        </p:txBody>
      </p:sp>
      <p:pic>
        <p:nvPicPr>
          <p:cNvPr id="425" name="Google Shape;425;p52"/>
          <p:cNvPicPr preferRelativeResize="0"/>
          <p:nvPr/>
        </p:nvPicPr>
        <p:blipFill>
          <a:blip r:embed="rId3">
            <a:alphaModFix/>
          </a:blip>
          <a:stretch>
            <a:fillRect/>
          </a:stretch>
        </p:blipFill>
        <p:spPr>
          <a:xfrm>
            <a:off x="489350" y="1373225"/>
            <a:ext cx="7556350" cy="1554550"/>
          </a:xfrm>
          <a:prstGeom prst="rect">
            <a:avLst/>
          </a:prstGeom>
          <a:noFill/>
          <a:ln>
            <a:noFill/>
          </a:ln>
        </p:spPr>
      </p:pic>
      <p:pic>
        <p:nvPicPr>
          <p:cNvPr id="426" name="Google Shape;426;p52"/>
          <p:cNvPicPr preferRelativeResize="0"/>
          <p:nvPr/>
        </p:nvPicPr>
        <p:blipFill>
          <a:blip r:embed="rId4">
            <a:alphaModFix/>
          </a:blip>
          <a:stretch>
            <a:fillRect/>
          </a:stretch>
        </p:blipFill>
        <p:spPr>
          <a:xfrm>
            <a:off x="1358185" y="3057925"/>
            <a:ext cx="7680240" cy="1600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idx="2" type="body"/>
          </p:nvPr>
        </p:nvSpPr>
        <p:spPr>
          <a:xfrm>
            <a:off x="419097" y="1352425"/>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432" name="Google Shape;432;p53"/>
          <p:cNvSpPr txBox="1"/>
          <p:nvPr>
            <p:ph idx="5" type="body"/>
          </p:nvPr>
        </p:nvSpPr>
        <p:spPr>
          <a:xfrm>
            <a:off x="419100" y="4123325"/>
            <a:ext cx="8467800" cy="6846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Char char="●"/>
            </a:pPr>
            <a:r>
              <a:rPr lang="en" sz="1400"/>
              <a:t>We averaged the monthly share price and shares outstanding to use as the annual data</a:t>
            </a:r>
            <a:endParaRPr sz="1400"/>
          </a:p>
          <a:p>
            <a:pPr indent="-317500" lvl="0" marL="457200" rtl="0" algn="l">
              <a:spcBef>
                <a:spcPts val="0"/>
              </a:spcBef>
              <a:spcAft>
                <a:spcPts val="0"/>
              </a:spcAft>
              <a:buSzPts val="1400"/>
              <a:buChar char="●"/>
            </a:pPr>
            <a:r>
              <a:rPr lang="en" sz="1400"/>
              <a:t>Market Value of Equity = Share price * Shares outstanding</a:t>
            </a:r>
            <a:endParaRPr sz="1400"/>
          </a:p>
        </p:txBody>
      </p:sp>
      <p:sp>
        <p:nvSpPr>
          <p:cNvPr id="433" name="Google Shape;433;p53"/>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34" name="Google Shape;434;p53"/>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Calculate the Share price and Shares outstanding</a:t>
            </a:r>
            <a:endParaRPr/>
          </a:p>
        </p:txBody>
      </p:sp>
      <p:pic>
        <p:nvPicPr>
          <p:cNvPr id="435" name="Google Shape;435;p53"/>
          <p:cNvPicPr preferRelativeResize="0"/>
          <p:nvPr/>
        </p:nvPicPr>
        <p:blipFill>
          <a:blip r:embed="rId3">
            <a:alphaModFix/>
          </a:blip>
          <a:stretch>
            <a:fillRect/>
          </a:stretch>
        </p:blipFill>
        <p:spPr>
          <a:xfrm>
            <a:off x="1915700" y="885950"/>
            <a:ext cx="3872320" cy="3237375"/>
          </a:xfrm>
          <a:prstGeom prst="rect">
            <a:avLst/>
          </a:prstGeom>
          <a:noFill/>
          <a:ln>
            <a:noFill/>
          </a:ln>
        </p:spPr>
      </p:pic>
      <p:sp>
        <p:nvSpPr>
          <p:cNvPr id="436" name="Google Shape;436;p53"/>
          <p:cNvSpPr/>
          <p:nvPr/>
        </p:nvSpPr>
        <p:spPr>
          <a:xfrm>
            <a:off x="6458100" y="1919125"/>
            <a:ext cx="2077500" cy="9930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We removed duplicate rows using </a:t>
            </a:r>
            <a:r>
              <a:rPr b="1" lang="en">
                <a:solidFill>
                  <a:schemeClr val="lt2"/>
                </a:solidFill>
              </a:rPr>
              <a:t>proc sort nodupkey</a:t>
            </a:r>
            <a:r>
              <a:rPr lang="en">
                <a:solidFill>
                  <a:schemeClr val="lt2"/>
                </a:solidFill>
              </a:rPr>
              <a:t> function </a:t>
            </a:r>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idx="2" type="body"/>
          </p:nvPr>
        </p:nvSpPr>
        <p:spPr>
          <a:xfrm>
            <a:off x="342900" y="1078103"/>
            <a:ext cx="3657300" cy="18624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Market2</a:t>
            </a:r>
            <a:endParaRPr/>
          </a:p>
        </p:txBody>
      </p:sp>
      <p:sp>
        <p:nvSpPr>
          <p:cNvPr id="442" name="Google Shape;442;p54"/>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pic>
        <p:nvPicPr>
          <p:cNvPr id="443" name="Google Shape;443;p54"/>
          <p:cNvPicPr preferRelativeResize="0"/>
          <p:nvPr/>
        </p:nvPicPr>
        <p:blipFill>
          <a:blip r:embed="rId3">
            <a:alphaModFix/>
          </a:blip>
          <a:stretch>
            <a:fillRect/>
          </a:stretch>
        </p:blipFill>
        <p:spPr>
          <a:xfrm>
            <a:off x="2201575" y="1078100"/>
            <a:ext cx="6478450" cy="3366700"/>
          </a:xfrm>
          <a:prstGeom prst="rect">
            <a:avLst/>
          </a:prstGeom>
          <a:noFill/>
          <a:ln>
            <a:noFill/>
          </a:ln>
        </p:spPr>
      </p:pic>
      <p:sp>
        <p:nvSpPr>
          <p:cNvPr id="444" name="Google Shape;444;p54"/>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Calculate the Share price and Shares outstanding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50" name="Google Shape;450;p55"/>
          <p:cNvSpPr txBox="1"/>
          <p:nvPr>
            <p:ph idx="1" type="body"/>
          </p:nvPr>
        </p:nvSpPr>
        <p:spPr>
          <a:xfrm>
            <a:off x="489346" y="236927"/>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Merge the “Merge” table with “Market2” table</a:t>
            </a:r>
            <a:endParaRPr/>
          </a:p>
        </p:txBody>
      </p:sp>
      <p:sp>
        <p:nvSpPr>
          <p:cNvPr id="451" name="Google Shape;451;p55"/>
          <p:cNvSpPr txBox="1"/>
          <p:nvPr>
            <p:ph idx="2" type="body"/>
          </p:nvPr>
        </p:nvSpPr>
        <p:spPr>
          <a:xfrm>
            <a:off x="419097" y="1352425"/>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pic>
        <p:nvPicPr>
          <p:cNvPr id="452" name="Google Shape;452;p55"/>
          <p:cNvPicPr preferRelativeResize="0"/>
          <p:nvPr/>
        </p:nvPicPr>
        <p:blipFill>
          <a:blip r:embed="rId3">
            <a:alphaModFix/>
          </a:blip>
          <a:stretch>
            <a:fillRect/>
          </a:stretch>
        </p:blipFill>
        <p:spPr>
          <a:xfrm>
            <a:off x="1929575" y="937850"/>
            <a:ext cx="3530000" cy="3683124"/>
          </a:xfrm>
          <a:prstGeom prst="rect">
            <a:avLst/>
          </a:prstGeom>
          <a:noFill/>
          <a:ln>
            <a:noFill/>
          </a:ln>
        </p:spPr>
      </p:pic>
      <p:sp>
        <p:nvSpPr>
          <p:cNvPr id="453" name="Google Shape;453;p55"/>
          <p:cNvSpPr/>
          <p:nvPr/>
        </p:nvSpPr>
        <p:spPr>
          <a:xfrm>
            <a:off x="6190550" y="1249825"/>
            <a:ext cx="1926600" cy="8925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a:t>
            </a:r>
            <a:r>
              <a:rPr b="1" lang="en">
                <a:solidFill>
                  <a:schemeClr val="lt2"/>
                </a:solidFill>
              </a:rPr>
              <a:t>left join </a:t>
            </a:r>
            <a:r>
              <a:rPr lang="en">
                <a:solidFill>
                  <a:schemeClr val="lt2"/>
                </a:solidFill>
              </a:rPr>
              <a:t>to merge two tables. </a:t>
            </a:r>
            <a:endParaRPr>
              <a:solidFill>
                <a:schemeClr val="lt2"/>
              </a:solidFill>
            </a:endParaRPr>
          </a:p>
          <a:p>
            <a:pPr indent="0" lvl="0" marL="0" rtl="0" algn="l">
              <a:spcBef>
                <a:spcPts val="0"/>
              </a:spcBef>
              <a:spcAft>
                <a:spcPts val="0"/>
              </a:spcAft>
              <a:buNone/>
            </a:pPr>
            <a:r>
              <a:rPr lang="en">
                <a:solidFill>
                  <a:schemeClr val="lt2"/>
                </a:solidFill>
              </a:rPr>
              <a:t>Left table: Market2</a:t>
            </a:r>
            <a:endParaRPr>
              <a:solidFill>
                <a:schemeClr val="lt2"/>
              </a:solidFill>
            </a:endParaRPr>
          </a:p>
          <a:p>
            <a:pPr indent="0" lvl="0" marL="0" rtl="0" algn="l">
              <a:spcBef>
                <a:spcPts val="0"/>
              </a:spcBef>
              <a:spcAft>
                <a:spcPts val="0"/>
              </a:spcAft>
              <a:buNone/>
            </a:pPr>
            <a:r>
              <a:rPr lang="en">
                <a:solidFill>
                  <a:schemeClr val="lt2"/>
                </a:solidFill>
              </a:rPr>
              <a:t>Right table: Merge</a:t>
            </a:r>
            <a:r>
              <a:rPr lang="en" sz="1200">
                <a:solidFill>
                  <a:schemeClr val="lt2"/>
                </a:solidFill>
              </a:rPr>
              <a:t> </a:t>
            </a:r>
            <a:endParaRPr sz="1200">
              <a:solidFill>
                <a:schemeClr val="lt2"/>
              </a:solidFill>
            </a:endParaRPr>
          </a:p>
        </p:txBody>
      </p:sp>
      <p:sp>
        <p:nvSpPr>
          <p:cNvPr id="454" name="Google Shape;454;p55"/>
          <p:cNvSpPr/>
          <p:nvPr/>
        </p:nvSpPr>
        <p:spPr>
          <a:xfrm>
            <a:off x="6190550" y="2365325"/>
            <a:ext cx="1926600" cy="7899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Ticker and Year to join the tables </a:t>
            </a:r>
            <a:endParaRPr>
              <a:solidFill>
                <a:schemeClr val="lt2"/>
              </a:solidFill>
            </a:endParaRPr>
          </a:p>
        </p:txBody>
      </p:sp>
      <p:sp>
        <p:nvSpPr>
          <p:cNvPr id="455" name="Google Shape;455;p55"/>
          <p:cNvSpPr/>
          <p:nvPr/>
        </p:nvSpPr>
        <p:spPr>
          <a:xfrm>
            <a:off x="6190550" y="3378225"/>
            <a:ext cx="1926600" cy="7899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Filter out the missing values </a:t>
            </a:r>
            <a:endParaRPr>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ph idx="2" type="body"/>
          </p:nvPr>
        </p:nvSpPr>
        <p:spPr>
          <a:xfrm>
            <a:off x="342900" y="991975"/>
            <a:ext cx="3657300" cy="7704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  Merge2</a:t>
            </a:r>
            <a:endParaRPr/>
          </a:p>
        </p:txBody>
      </p:sp>
      <p:sp>
        <p:nvSpPr>
          <p:cNvPr id="461" name="Google Shape;461;p56"/>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62" name="Google Shape;462;p56"/>
          <p:cNvSpPr txBox="1"/>
          <p:nvPr>
            <p:ph idx="1" type="body"/>
          </p:nvPr>
        </p:nvSpPr>
        <p:spPr>
          <a:xfrm>
            <a:off x="489346" y="236927"/>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Merge the “Merge” table with “Market2” table</a:t>
            </a:r>
            <a:endParaRPr/>
          </a:p>
        </p:txBody>
      </p:sp>
      <p:pic>
        <p:nvPicPr>
          <p:cNvPr id="463" name="Google Shape;463;p56"/>
          <p:cNvPicPr preferRelativeResize="0"/>
          <p:nvPr/>
        </p:nvPicPr>
        <p:blipFill>
          <a:blip r:embed="rId3">
            <a:alphaModFix/>
          </a:blip>
          <a:stretch>
            <a:fillRect/>
          </a:stretch>
        </p:blipFill>
        <p:spPr>
          <a:xfrm>
            <a:off x="407137" y="1646850"/>
            <a:ext cx="8458324" cy="23738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idx="2" type="body"/>
          </p:nvPr>
        </p:nvSpPr>
        <p:spPr>
          <a:xfrm>
            <a:off x="419097" y="1123825"/>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469" name="Google Shape;469;p57"/>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70" name="Google Shape;470;p57"/>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Create variables to calculate Z-Score</a:t>
            </a:r>
            <a:endParaRPr/>
          </a:p>
        </p:txBody>
      </p:sp>
      <p:pic>
        <p:nvPicPr>
          <p:cNvPr id="471" name="Google Shape;471;p57"/>
          <p:cNvPicPr preferRelativeResize="0"/>
          <p:nvPr/>
        </p:nvPicPr>
        <p:blipFill>
          <a:blip r:embed="rId3">
            <a:alphaModFix/>
          </a:blip>
          <a:stretch>
            <a:fillRect/>
          </a:stretch>
        </p:blipFill>
        <p:spPr>
          <a:xfrm>
            <a:off x="2467299" y="1253250"/>
            <a:ext cx="3707574" cy="2329125"/>
          </a:xfrm>
          <a:prstGeom prst="rect">
            <a:avLst/>
          </a:prstGeom>
          <a:noFill/>
          <a:ln>
            <a:noFill/>
          </a:ln>
        </p:spPr>
      </p:pic>
      <p:sp>
        <p:nvSpPr>
          <p:cNvPr id="472" name="Google Shape;472;p57"/>
          <p:cNvSpPr/>
          <p:nvPr/>
        </p:nvSpPr>
        <p:spPr>
          <a:xfrm>
            <a:off x="6763775" y="1946175"/>
            <a:ext cx="1827600" cy="7899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2"/>
                </a:solidFill>
              </a:rPr>
              <a:t>Create Ratios </a:t>
            </a:r>
            <a:r>
              <a:rPr lang="en">
                <a:solidFill>
                  <a:schemeClr val="lt2"/>
                </a:solidFill>
              </a:rPr>
              <a:t>needed to calculate the Z-score</a:t>
            </a:r>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8"/>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78" name="Google Shape;478;p58"/>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Create variables to calculate Z-Score</a:t>
            </a:r>
            <a:endParaRPr/>
          </a:p>
        </p:txBody>
      </p:sp>
      <p:pic>
        <p:nvPicPr>
          <p:cNvPr id="479" name="Google Shape;479;p58"/>
          <p:cNvPicPr preferRelativeResize="0"/>
          <p:nvPr/>
        </p:nvPicPr>
        <p:blipFill>
          <a:blip r:embed="rId3">
            <a:alphaModFix/>
          </a:blip>
          <a:stretch>
            <a:fillRect/>
          </a:stretch>
        </p:blipFill>
        <p:spPr>
          <a:xfrm>
            <a:off x="711092" y="1690525"/>
            <a:ext cx="6001633" cy="2451137"/>
          </a:xfrm>
          <a:prstGeom prst="rect">
            <a:avLst/>
          </a:prstGeom>
          <a:noFill/>
          <a:ln>
            <a:noFill/>
          </a:ln>
        </p:spPr>
      </p:pic>
      <p:sp>
        <p:nvSpPr>
          <p:cNvPr id="480" name="Google Shape;480;p58"/>
          <p:cNvSpPr/>
          <p:nvPr/>
        </p:nvSpPr>
        <p:spPr>
          <a:xfrm>
            <a:off x="6865125" y="2969425"/>
            <a:ext cx="2031000" cy="7899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a:t>
            </a:r>
            <a:r>
              <a:rPr b="1" lang="en">
                <a:solidFill>
                  <a:schemeClr val="lt2"/>
                </a:solidFill>
              </a:rPr>
              <a:t>proc format</a:t>
            </a:r>
            <a:r>
              <a:rPr lang="en">
                <a:solidFill>
                  <a:schemeClr val="lt2"/>
                </a:solidFill>
              </a:rPr>
              <a:t> to assign interpretations to Z-score values</a:t>
            </a:r>
            <a:r>
              <a:rPr lang="en" sz="1200">
                <a:solidFill>
                  <a:schemeClr val="lt2"/>
                </a:solidFill>
              </a:rPr>
              <a:t> </a:t>
            </a:r>
            <a:endParaRPr sz="1200">
              <a:solidFill>
                <a:schemeClr val="lt2"/>
              </a:solidFill>
            </a:endParaRPr>
          </a:p>
        </p:txBody>
      </p:sp>
      <p:sp>
        <p:nvSpPr>
          <p:cNvPr id="481" name="Google Shape;481;p58"/>
          <p:cNvSpPr/>
          <p:nvPr/>
        </p:nvSpPr>
        <p:spPr>
          <a:xfrm>
            <a:off x="6865175" y="1946175"/>
            <a:ext cx="2031000" cy="7899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Calculate Z-score within </a:t>
            </a:r>
            <a:r>
              <a:rPr b="1" lang="en">
                <a:solidFill>
                  <a:schemeClr val="lt2"/>
                </a:solidFill>
              </a:rPr>
              <a:t>proc sql</a:t>
            </a:r>
            <a:r>
              <a:rPr lang="en">
                <a:solidFill>
                  <a:schemeClr val="lt2"/>
                </a:solidFill>
              </a:rPr>
              <a:t> </a:t>
            </a:r>
            <a:endParaRPr>
              <a:solidFill>
                <a:schemeClr val="lt2"/>
              </a:solidFill>
            </a:endParaRPr>
          </a:p>
        </p:txBody>
      </p:sp>
      <p:sp>
        <p:nvSpPr>
          <p:cNvPr id="482" name="Google Shape;482;p58"/>
          <p:cNvSpPr txBox="1"/>
          <p:nvPr>
            <p:ph idx="2" type="body"/>
          </p:nvPr>
        </p:nvSpPr>
        <p:spPr>
          <a:xfrm>
            <a:off x="419097" y="1123825"/>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ph idx="5" type="body"/>
          </p:nvPr>
        </p:nvSpPr>
        <p:spPr>
          <a:xfrm>
            <a:off x="490675" y="4163825"/>
            <a:ext cx="8040000" cy="395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400"/>
              <a:t>Note: We are evaluating based on the year of bankruptcy, not based on the </a:t>
            </a:r>
            <a:r>
              <a:rPr lang="en" sz="1400"/>
              <a:t>beginning</a:t>
            </a:r>
            <a:r>
              <a:rPr lang="en" sz="1400"/>
              <a:t> of bankruptcy</a:t>
            </a:r>
            <a:endParaRPr sz="1400"/>
          </a:p>
        </p:txBody>
      </p:sp>
      <p:sp>
        <p:nvSpPr>
          <p:cNvPr id="488" name="Google Shape;488;p59"/>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489" name="Google Shape;489;p59"/>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Relationship between Z-score and actual bankruptcy data</a:t>
            </a:r>
            <a:endParaRPr/>
          </a:p>
        </p:txBody>
      </p:sp>
      <p:pic>
        <p:nvPicPr>
          <p:cNvPr id="490" name="Google Shape;490;p59"/>
          <p:cNvPicPr preferRelativeResize="0"/>
          <p:nvPr/>
        </p:nvPicPr>
        <p:blipFill>
          <a:blip r:embed="rId3">
            <a:alphaModFix/>
          </a:blip>
          <a:stretch>
            <a:fillRect/>
          </a:stretch>
        </p:blipFill>
        <p:spPr>
          <a:xfrm>
            <a:off x="675720" y="1123825"/>
            <a:ext cx="4633231" cy="2939649"/>
          </a:xfrm>
          <a:prstGeom prst="rect">
            <a:avLst/>
          </a:prstGeom>
          <a:noFill/>
          <a:ln>
            <a:noFill/>
          </a:ln>
        </p:spPr>
      </p:pic>
      <p:pic>
        <p:nvPicPr>
          <p:cNvPr id="491" name="Google Shape;491;p59"/>
          <p:cNvPicPr preferRelativeResize="0"/>
          <p:nvPr/>
        </p:nvPicPr>
        <p:blipFill>
          <a:blip r:embed="rId4">
            <a:alphaModFix/>
          </a:blip>
          <a:stretch>
            <a:fillRect/>
          </a:stretch>
        </p:blipFill>
        <p:spPr>
          <a:xfrm>
            <a:off x="5663500" y="1123825"/>
            <a:ext cx="2865300" cy="3017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1230175" y="1693650"/>
            <a:ext cx="7094700" cy="1916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Conclusion</a:t>
            </a:r>
            <a:endParaRPr/>
          </a:p>
        </p:txBody>
      </p:sp>
      <p:sp>
        <p:nvSpPr>
          <p:cNvPr id="497" name="Google Shape;497;p60"/>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1230182" y="2074658"/>
            <a:ext cx="71031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Analysis of Bankruptcy</a:t>
            </a:r>
            <a:endParaRPr/>
          </a:p>
        </p:txBody>
      </p:sp>
      <p:sp>
        <p:nvSpPr>
          <p:cNvPr id="251" name="Google Shape;251;p34"/>
          <p:cNvSpPr txBox="1"/>
          <p:nvPr>
            <p:ph idx="2"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Conclusion</a:t>
            </a:r>
            <a:endParaRPr/>
          </a:p>
        </p:txBody>
      </p:sp>
      <p:sp>
        <p:nvSpPr>
          <p:cNvPr id="503" name="Google Shape;503;p61"/>
          <p:cNvSpPr txBox="1"/>
          <p:nvPr>
            <p:ph idx="2" type="body"/>
          </p:nvPr>
        </p:nvSpPr>
        <p:spPr>
          <a:xfrm>
            <a:off x="490676" y="1507500"/>
            <a:ext cx="43632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Effect </a:t>
            </a:r>
            <a:r>
              <a:rPr lang="en"/>
              <a:t>of Covid-19 on Bankruptcy</a:t>
            </a:r>
            <a:endParaRPr/>
          </a:p>
        </p:txBody>
      </p:sp>
      <p:sp>
        <p:nvSpPr>
          <p:cNvPr id="504" name="Google Shape;504;p61"/>
          <p:cNvSpPr txBox="1"/>
          <p:nvPr>
            <p:ph idx="3" type="body"/>
          </p:nvPr>
        </p:nvSpPr>
        <p:spPr>
          <a:xfrm>
            <a:off x="489350" y="2088950"/>
            <a:ext cx="3806400" cy="2254500"/>
          </a:xfrm>
          <a:prstGeom prst="rect">
            <a:avLst/>
          </a:prstGeom>
        </p:spPr>
        <p:txBody>
          <a:bodyPr anchorCtr="0" anchor="t" bIns="34275" lIns="68575" spcFirstLastPara="1" rIns="68575" wrap="square" tIns="34275">
            <a:normAutofit/>
          </a:bodyPr>
          <a:lstStyle/>
          <a:p>
            <a:pPr indent="-323850" lvl="0" marL="457200" rtl="0" algn="l">
              <a:lnSpc>
                <a:spcPct val="100000"/>
              </a:lnSpc>
              <a:spcBef>
                <a:spcPts val="800"/>
              </a:spcBef>
              <a:spcAft>
                <a:spcPts val="0"/>
              </a:spcAft>
              <a:buSzPts val="1500"/>
              <a:buChar char="●"/>
            </a:pPr>
            <a:r>
              <a:rPr lang="en"/>
              <a:t>The total number of Bankruptcies were increased in 2020 </a:t>
            </a:r>
            <a:br>
              <a:rPr lang="en"/>
            </a:br>
            <a:endParaRPr/>
          </a:p>
          <a:p>
            <a:pPr indent="-323850" lvl="0" marL="457200" rtl="0" algn="l">
              <a:lnSpc>
                <a:spcPct val="100000"/>
              </a:lnSpc>
              <a:spcBef>
                <a:spcPts val="0"/>
              </a:spcBef>
              <a:spcAft>
                <a:spcPts val="0"/>
              </a:spcAft>
              <a:buSzPts val="1500"/>
              <a:buChar char="●"/>
            </a:pPr>
            <a:r>
              <a:rPr lang="en"/>
              <a:t>The Regression Analysis is consistent with our assumption that the increase in the number of Bankruptcies was partly caused by the Pandemic</a:t>
            </a:r>
            <a:endParaRPr/>
          </a:p>
        </p:txBody>
      </p:sp>
      <p:sp>
        <p:nvSpPr>
          <p:cNvPr id="505" name="Google Shape;505;p61"/>
          <p:cNvSpPr txBox="1"/>
          <p:nvPr>
            <p:ph idx="4" type="body"/>
          </p:nvPr>
        </p:nvSpPr>
        <p:spPr>
          <a:xfrm>
            <a:off x="5003750" y="1507500"/>
            <a:ext cx="38661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Is Z-score reliable?</a:t>
            </a:r>
            <a:endParaRPr/>
          </a:p>
        </p:txBody>
      </p:sp>
      <p:sp>
        <p:nvSpPr>
          <p:cNvPr id="506" name="Google Shape;506;p61"/>
          <p:cNvSpPr txBox="1"/>
          <p:nvPr>
            <p:ph idx="5" type="body"/>
          </p:nvPr>
        </p:nvSpPr>
        <p:spPr>
          <a:xfrm>
            <a:off x="5003750" y="2081102"/>
            <a:ext cx="3657300" cy="1937100"/>
          </a:xfrm>
          <a:prstGeom prst="rect">
            <a:avLst/>
          </a:prstGeom>
        </p:spPr>
        <p:txBody>
          <a:bodyPr anchorCtr="0" anchor="t" bIns="34275" lIns="68575" spcFirstLastPara="1" rIns="68575" wrap="square" tIns="34275">
            <a:normAutofit lnSpcReduction="20000"/>
          </a:bodyPr>
          <a:lstStyle/>
          <a:p>
            <a:pPr indent="-323850" lvl="0" marL="457200" rtl="0" algn="l">
              <a:spcBef>
                <a:spcPts val="800"/>
              </a:spcBef>
              <a:spcAft>
                <a:spcPts val="0"/>
              </a:spcAft>
              <a:buSzPts val="1500"/>
              <a:buChar char="●"/>
            </a:pPr>
            <a:r>
              <a:rPr lang="en"/>
              <a:t>Z-Score is mostly consistent with the reality</a:t>
            </a:r>
            <a:endParaRPr/>
          </a:p>
          <a:p>
            <a:pPr indent="0" lvl="0" marL="457200" rtl="0" algn="l">
              <a:spcBef>
                <a:spcPts val="800"/>
              </a:spcBef>
              <a:spcAft>
                <a:spcPts val="0"/>
              </a:spcAft>
              <a:buNone/>
            </a:pPr>
            <a:r>
              <a:t/>
            </a:r>
            <a:endParaRPr/>
          </a:p>
          <a:p>
            <a:pPr indent="-323850" lvl="0" marL="457200" rtl="0" algn="l">
              <a:spcBef>
                <a:spcPts val="800"/>
              </a:spcBef>
              <a:spcAft>
                <a:spcPts val="0"/>
              </a:spcAft>
              <a:buSzPts val="1500"/>
              <a:buChar char="●"/>
            </a:pPr>
            <a:r>
              <a:rPr lang="en"/>
              <a:t>We can not evaluate performance of the Z-score precisely due to the small sample size</a:t>
            </a:r>
            <a:endParaRPr/>
          </a:p>
          <a:p>
            <a:pPr indent="0" lvl="0" marL="457200" rtl="0" algn="l">
              <a:spcBef>
                <a:spcPts val="800"/>
              </a:spcBef>
              <a:spcAft>
                <a:spcPts val="0"/>
              </a:spcAft>
              <a:buNone/>
            </a:pPr>
            <a:r>
              <a:t/>
            </a:r>
            <a:endParaRPr/>
          </a:p>
          <a:p>
            <a:pPr indent="0" lvl="0" marL="457200" rtl="0" algn="l">
              <a:spcBef>
                <a:spcPts val="800"/>
              </a:spcBef>
              <a:spcAft>
                <a:spcPts val="0"/>
              </a:spcAft>
              <a:buNone/>
            </a:pPr>
            <a:r>
              <a:rPr lang="en"/>
              <a:t> </a:t>
            </a:r>
            <a:endParaRPr/>
          </a:p>
        </p:txBody>
      </p:sp>
      <p:sp>
        <p:nvSpPr>
          <p:cNvPr id="507" name="Google Shape;507;p61"/>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ctrTitle"/>
          </p:nvPr>
        </p:nvSpPr>
        <p:spPr>
          <a:xfrm>
            <a:off x="354037" y="1598194"/>
            <a:ext cx="8436000" cy="1790700"/>
          </a:xfrm>
          <a:prstGeom prst="rect">
            <a:avLst/>
          </a:prstGeom>
          <a:noFill/>
          <a:ln>
            <a:noFill/>
          </a:ln>
        </p:spPr>
        <p:txBody>
          <a:bodyPr anchorCtr="0" anchor="b" bIns="34275" lIns="68575" spcFirstLastPara="1" rIns="68575" wrap="square" tIns="34275">
            <a:noAutofit/>
          </a:bodyPr>
          <a:lstStyle/>
          <a:p>
            <a:pPr indent="0" lvl="0" marL="0" rtl="0" algn="ctr">
              <a:lnSpc>
                <a:spcPct val="150000"/>
              </a:lnSpc>
              <a:spcBef>
                <a:spcPts val="0"/>
              </a:spcBef>
              <a:spcAft>
                <a:spcPts val="0"/>
              </a:spcAft>
              <a:buSzPts val="3000"/>
              <a:buNone/>
            </a:pPr>
            <a:r>
              <a:rPr lang="en" sz="2300">
                <a:latin typeface="Arial"/>
                <a:ea typeface="Arial"/>
                <a:cs typeface="Arial"/>
                <a:sym typeface="Arial"/>
              </a:rPr>
              <a:t>Thank you for your attention! </a:t>
            </a:r>
            <a:endParaRPr sz="2300">
              <a:latin typeface="Arial"/>
              <a:ea typeface="Arial"/>
              <a:cs typeface="Arial"/>
              <a:sym typeface="Arial"/>
            </a:endParaRPr>
          </a:p>
          <a:p>
            <a:pPr indent="0" lvl="0" marL="0" rtl="0" algn="ctr">
              <a:lnSpc>
                <a:spcPct val="150000"/>
              </a:lnSpc>
              <a:spcBef>
                <a:spcPts val="0"/>
              </a:spcBef>
              <a:spcAft>
                <a:spcPts val="0"/>
              </a:spcAft>
              <a:buSzPts val="3000"/>
              <a:buNone/>
            </a:pPr>
            <a:r>
              <a:rPr lang="en" sz="2300">
                <a:latin typeface="Arial"/>
                <a:ea typeface="Arial"/>
                <a:cs typeface="Arial"/>
                <a:sym typeface="Arial"/>
              </a:rPr>
              <a:t>We value your feedback </a:t>
            </a:r>
            <a:endParaRPr sz="2300">
              <a:latin typeface="Arial"/>
              <a:ea typeface="Arial"/>
              <a:cs typeface="Arial"/>
              <a:sym typeface="Arial"/>
            </a:endParaRPr>
          </a:p>
          <a:p>
            <a:pPr indent="0" lvl="0" marL="0" rtl="0" algn="ctr">
              <a:lnSpc>
                <a:spcPct val="150000"/>
              </a:lnSpc>
              <a:spcBef>
                <a:spcPts val="0"/>
              </a:spcBef>
              <a:spcAft>
                <a:spcPts val="0"/>
              </a:spcAft>
              <a:buSzPts val="3000"/>
              <a:buNone/>
            </a:pPr>
            <a:r>
              <a:rPr lang="en" sz="2300">
                <a:latin typeface="Arial"/>
                <a:ea typeface="Arial"/>
                <a:cs typeface="Arial"/>
                <a:sym typeface="Arial"/>
              </a:rPr>
              <a:t>Please share your comments, or suggestions with us</a:t>
            </a:r>
            <a:endParaRPr sz="2300">
              <a:latin typeface="Arial"/>
              <a:ea typeface="Arial"/>
              <a:cs typeface="Arial"/>
              <a:sym typeface="Arial"/>
            </a:endParaRPr>
          </a:p>
          <a:p>
            <a:pPr indent="0" lvl="0" marL="0" rtl="0" algn="ctr">
              <a:lnSpc>
                <a:spcPct val="150000"/>
              </a:lnSpc>
              <a:spcBef>
                <a:spcPts val="0"/>
              </a:spcBef>
              <a:spcAft>
                <a:spcPts val="0"/>
              </a:spcAft>
              <a:buSzPts val="3000"/>
              <a:buNone/>
            </a:pPr>
            <a:r>
              <a:t/>
            </a:r>
            <a:endParaRPr sz="2300">
              <a:solidFill>
                <a:srgbClr val="D1D5D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Data Source - WRDS</a:t>
            </a:r>
            <a:endParaRPr/>
          </a:p>
        </p:txBody>
      </p:sp>
      <p:sp>
        <p:nvSpPr>
          <p:cNvPr id="257" name="Google Shape;257;p35"/>
          <p:cNvSpPr txBox="1"/>
          <p:nvPr>
            <p:ph idx="2" type="body"/>
          </p:nvPr>
        </p:nvSpPr>
        <p:spPr>
          <a:xfrm>
            <a:off x="489354" y="1250325"/>
            <a:ext cx="72627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Data 1: Bankruptcy Firms from 2017 to 2023 </a:t>
            </a:r>
            <a:endParaRPr/>
          </a:p>
        </p:txBody>
      </p:sp>
      <p:sp>
        <p:nvSpPr>
          <p:cNvPr id="258" name="Google Shape;258;p35"/>
          <p:cNvSpPr/>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t/>
            </a:r>
            <a:endParaRPr/>
          </a:p>
        </p:txBody>
      </p:sp>
      <p:sp>
        <p:nvSpPr>
          <p:cNvPr id="259" name="Google Shape;259;p35"/>
          <p:cNvSpPr txBox="1"/>
          <p:nvPr>
            <p:ph idx="3" type="body"/>
          </p:nvPr>
        </p:nvSpPr>
        <p:spPr>
          <a:xfrm>
            <a:off x="490675" y="1823925"/>
            <a:ext cx="7873500" cy="414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a:t>Path: </a:t>
            </a:r>
            <a:r>
              <a:rPr lang="en"/>
              <a:t>Get Data - Audit Analytics - </a:t>
            </a:r>
            <a:r>
              <a:rPr lang="en"/>
              <a:t>Corporate + Legal - Bankruptcy Notification</a:t>
            </a:r>
            <a:endParaRPr sz="1200">
              <a:solidFill>
                <a:srgbClr val="6C757D"/>
              </a:solidFill>
              <a:highlight>
                <a:srgbClr val="E9ECEF"/>
              </a:highlight>
              <a:latin typeface="Arial"/>
              <a:ea typeface="Arial"/>
              <a:cs typeface="Arial"/>
              <a:sym typeface="Arial"/>
            </a:endParaRPr>
          </a:p>
          <a:p>
            <a:pPr indent="0" lvl="0" marL="0" rtl="0" algn="l">
              <a:spcBef>
                <a:spcPts val="1200"/>
              </a:spcBef>
              <a:spcAft>
                <a:spcPts val="0"/>
              </a:spcAft>
              <a:buNone/>
            </a:pPr>
            <a:r>
              <a:t/>
            </a:r>
            <a:endParaRPr/>
          </a:p>
        </p:txBody>
      </p:sp>
      <p:sp>
        <p:nvSpPr>
          <p:cNvPr id="260" name="Google Shape;260;p35"/>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pic>
        <p:nvPicPr>
          <p:cNvPr id="261" name="Google Shape;261;p35"/>
          <p:cNvPicPr preferRelativeResize="0"/>
          <p:nvPr/>
        </p:nvPicPr>
        <p:blipFill>
          <a:blip r:embed="rId3">
            <a:alphaModFix/>
          </a:blip>
          <a:stretch>
            <a:fillRect/>
          </a:stretch>
        </p:blipFill>
        <p:spPr>
          <a:xfrm>
            <a:off x="1757475" y="2238225"/>
            <a:ext cx="5643449" cy="235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Compared number of firms (Pre / During / Post Covid-19)</a:t>
            </a:r>
            <a:endParaRPr/>
          </a:p>
        </p:txBody>
      </p:sp>
      <p:sp>
        <p:nvSpPr>
          <p:cNvPr id="267" name="Google Shape;267;p36"/>
          <p:cNvSpPr txBox="1"/>
          <p:nvPr>
            <p:ph idx="2" type="body"/>
          </p:nvPr>
        </p:nvSpPr>
        <p:spPr>
          <a:xfrm>
            <a:off x="490671" y="1564461"/>
            <a:ext cx="36573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268" name="Google Shape;268;p36"/>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269" name="Google Shape;269;p36"/>
          <p:cNvSpPr/>
          <p:nvPr/>
        </p:nvSpPr>
        <p:spPr>
          <a:xfrm>
            <a:off x="6435300" y="1831300"/>
            <a:ext cx="2295600" cy="8460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Use </a:t>
            </a:r>
            <a:r>
              <a:rPr b="1" lang="en">
                <a:solidFill>
                  <a:schemeClr val="lt2"/>
                </a:solidFill>
              </a:rPr>
              <a:t>YEAR()</a:t>
            </a:r>
            <a:r>
              <a:rPr b="1" lang="en">
                <a:solidFill>
                  <a:schemeClr val="lt2"/>
                </a:solidFill>
              </a:rPr>
              <a:t> function </a:t>
            </a:r>
            <a:r>
              <a:rPr lang="en">
                <a:solidFill>
                  <a:schemeClr val="lt2"/>
                </a:solidFill>
              </a:rPr>
              <a:t>to extract year from date information</a:t>
            </a:r>
            <a:endParaRPr>
              <a:solidFill>
                <a:schemeClr val="lt2"/>
              </a:solidFill>
            </a:endParaRPr>
          </a:p>
        </p:txBody>
      </p:sp>
      <p:sp>
        <p:nvSpPr>
          <p:cNvPr id="270" name="Google Shape;270;p36"/>
          <p:cNvSpPr/>
          <p:nvPr/>
        </p:nvSpPr>
        <p:spPr>
          <a:xfrm>
            <a:off x="6435175" y="2846450"/>
            <a:ext cx="2295600" cy="8460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Filter the country variable to include only USA firms and group by year</a:t>
            </a:r>
            <a:endParaRPr>
              <a:solidFill>
                <a:schemeClr val="lt2"/>
              </a:solidFill>
            </a:endParaRPr>
          </a:p>
        </p:txBody>
      </p:sp>
      <p:pic>
        <p:nvPicPr>
          <p:cNvPr id="271" name="Google Shape;271;p36"/>
          <p:cNvPicPr preferRelativeResize="0"/>
          <p:nvPr/>
        </p:nvPicPr>
        <p:blipFill rotWithShape="1">
          <a:blip r:embed="rId3">
            <a:alphaModFix/>
          </a:blip>
          <a:srcRect b="0" l="0" r="11925" t="0"/>
          <a:stretch/>
        </p:blipFill>
        <p:spPr>
          <a:xfrm>
            <a:off x="580350" y="2031250"/>
            <a:ext cx="5493225" cy="162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277" name="Google Shape;277;p37"/>
          <p:cNvSpPr txBox="1"/>
          <p:nvPr>
            <p:ph idx="4" type="body"/>
          </p:nvPr>
        </p:nvSpPr>
        <p:spPr>
          <a:xfrm>
            <a:off x="488301" y="1507499"/>
            <a:ext cx="36573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a:t>
            </a:r>
            <a:endParaRPr/>
          </a:p>
        </p:txBody>
      </p:sp>
      <p:pic>
        <p:nvPicPr>
          <p:cNvPr id="278" name="Google Shape;278;p37"/>
          <p:cNvPicPr preferRelativeResize="0"/>
          <p:nvPr/>
        </p:nvPicPr>
        <p:blipFill>
          <a:blip r:embed="rId3">
            <a:alphaModFix/>
          </a:blip>
          <a:stretch>
            <a:fillRect/>
          </a:stretch>
        </p:blipFill>
        <p:spPr>
          <a:xfrm>
            <a:off x="553350" y="2147775"/>
            <a:ext cx="2265725" cy="2106725"/>
          </a:xfrm>
          <a:prstGeom prst="rect">
            <a:avLst/>
          </a:prstGeom>
          <a:noFill/>
          <a:ln>
            <a:noFill/>
          </a:ln>
        </p:spPr>
      </p:pic>
      <p:sp>
        <p:nvSpPr>
          <p:cNvPr id="279" name="Google Shape;279;p37"/>
          <p:cNvSpPr txBox="1"/>
          <p:nvPr>
            <p:ph idx="2" type="body"/>
          </p:nvPr>
        </p:nvSpPr>
        <p:spPr>
          <a:xfrm>
            <a:off x="4062546" y="1507499"/>
            <a:ext cx="36573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Result</a:t>
            </a:r>
            <a:endParaRPr/>
          </a:p>
        </p:txBody>
      </p:sp>
      <p:sp>
        <p:nvSpPr>
          <p:cNvPr id="280" name="Google Shape;280;p37"/>
          <p:cNvSpPr txBox="1"/>
          <p:nvPr>
            <p:ph idx="5" type="body"/>
          </p:nvPr>
        </p:nvSpPr>
        <p:spPr>
          <a:xfrm>
            <a:off x="4145600" y="2081100"/>
            <a:ext cx="4865100" cy="20013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
            </a:pPr>
            <a:r>
              <a:rPr lang="en"/>
              <a:t>Pre-Covid (2019) : 54</a:t>
            </a:r>
            <a:endParaRPr/>
          </a:p>
          <a:p>
            <a:pPr indent="-323850" lvl="0" marL="457200" rtl="0" algn="l">
              <a:spcBef>
                <a:spcPts val="0"/>
              </a:spcBef>
              <a:spcAft>
                <a:spcPts val="0"/>
              </a:spcAft>
              <a:buSzPts val="1500"/>
              <a:buChar char="●"/>
            </a:pPr>
            <a:r>
              <a:rPr lang="en"/>
              <a:t>During Covid (2020): 83</a:t>
            </a:r>
            <a:endParaRPr/>
          </a:p>
          <a:p>
            <a:pPr indent="-323850" lvl="0" marL="457200" rtl="0" algn="l">
              <a:spcBef>
                <a:spcPts val="0"/>
              </a:spcBef>
              <a:spcAft>
                <a:spcPts val="0"/>
              </a:spcAft>
              <a:buSzPts val="1500"/>
              <a:buChar char="●"/>
            </a:pPr>
            <a:r>
              <a:rPr lang="en"/>
              <a:t>Post-Covid (2021): 19</a:t>
            </a:r>
            <a:endParaRPr/>
          </a:p>
          <a:p>
            <a:pPr indent="0" lvl="0" marL="0" rtl="0" algn="l">
              <a:spcBef>
                <a:spcPts val="800"/>
              </a:spcBef>
              <a:spcAft>
                <a:spcPts val="0"/>
              </a:spcAft>
              <a:buNone/>
            </a:pPr>
            <a:r>
              <a:t/>
            </a:r>
            <a:endParaRPr b="1" sz="1700"/>
          </a:p>
          <a:p>
            <a:pPr indent="0" lvl="0" marL="0" rtl="0" algn="l">
              <a:spcBef>
                <a:spcPts val="800"/>
              </a:spcBef>
              <a:spcAft>
                <a:spcPts val="0"/>
              </a:spcAft>
              <a:buNone/>
            </a:pPr>
            <a:r>
              <a:rPr b="1" lang="en" sz="1700"/>
              <a:t>The number of bankruptcy firms had a steep increase during the Covid-19 Pandemic as expected.</a:t>
            </a:r>
            <a:endParaRPr b="1" sz="1700"/>
          </a:p>
        </p:txBody>
      </p:sp>
      <p:sp>
        <p:nvSpPr>
          <p:cNvPr id="281" name="Google Shape;281;p37"/>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Compared number of firms (Pre / During / Post Covid-19)</a:t>
            </a:r>
            <a:endParaRPr/>
          </a:p>
        </p:txBody>
      </p:sp>
      <p:sp>
        <p:nvSpPr>
          <p:cNvPr id="282" name="Google Shape;282;p37"/>
          <p:cNvSpPr/>
          <p:nvPr/>
        </p:nvSpPr>
        <p:spPr>
          <a:xfrm>
            <a:off x="572013" y="2962275"/>
            <a:ext cx="2228400" cy="733500"/>
          </a:xfrm>
          <a:prstGeom prst="rect">
            <a:avLst/>
          </a:prstGeom>
          <a:noFill/>
          <a:ln cap="flat" cmpd="sng" w="762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idx="2" type="body"/>
          </p:nvPr>
        </p:nvSpPr>
        <p:spPr>
          <a:xfrm>
            <a:off x="342897" y="1209450"/>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288" name="Google Shape;288;p38"/>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289" name="Google Shape;289;p38"/>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Which Industry was impacted the most</a:t>
            </a:r>
            <a:endParaRPr/>
          </a:p>
        </p:txBody>
      </p:sp>
      <p:sp>
        <p:nvSpPr>
          <p:cNvPr id="290" name="Google Shape;290;p38"/>
          <p:cNvSpPr/>
          <p:nvPr/>
        </p:nvSpPr>
        <p:spPr>
          <a:xfrm>
            <a:off x="6100675" y="1260900"/>
            <a:ext cx="2167500" cy="8460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a:solidFill>
                  <a:schemeClr val="lt2"/>
                </a:solidFill>
              </a:rPr>
              <a:t>Using </a:t>
            </a:r>
            <a:r>
              <a:rPr b="1" lang="en">
                <a:solidFill>
                  <a:schemeClr val="lt2"/>
                </a:solidFill>
              </a:rPr>
              <a:t>substr function</a:t>
            </a:r>
            <a:r>
              <a:rPr lang="en">
                <a:solidFill>
                  <a:schemeClr val="lt2"/>
                </a:solidFill>
              </a:rPr>
              <a:t> to extract the first three letters of the SIC code</a:t>
            </a:r>
            <a:endParaRPr>
              <a:solidFill>
                <a:schemeClr val="lt2"/>
              </a:solidFill>
            </a:endParaRPr>
          </a:p>
        </p:txBody>
      </p:sp>
      <p:sp>
        <p:nvSpPr>
          <p:cNvPr id="291" name="Google Shape;291;p38"/>
          <p:cNvSpPr/>
          <p:nvPr/>
        </p:nvSpPr>
        <p:spPr>
          <a:xfrm>
            <a:off x="6100675" y="2317688"/>
            <a:ext cx="2167500" cy="8460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b="1" lang="en" sz="1300">
                <a:solidFill>
                  <a:schemeClr val="lt2"/>
                </a:solidFill>
              </a:rPr>
              <a:t>Group by</a:t>
            </a:r>
            <a:r>
              <a:rPr lang="en" sz="1300">
                <a:solidFill>
                  <a:schemeClr val="lt2"/>
                </a:solidFill>
              </a:rPr>
              <a:t> SIC and Year</a:t>
            </a:r>
            <a:endParaRPr sz="1300">
              <a:solidFill>
                <a:schemeClr val="lt2"/>
              </a:solidFill>
            </a:endParaRPr>
          </a:p>
          <a:p>
            <a:pPr indent="0" lvl="0" marL="0" rtl="0" algn="l">
              <a:lnSpc>
                <a:spcPct val="90000"/>
              </a:lnSpc>
              <a:spcBef>
                <a:spcPts val="800"/>
              </a:spcBef>
              <a:spcAft>
                <a:spcPts val="0"/>
              </a:spcAft>
              <a:buNone/>
            </a:pPr>
            <a:r>
              <a:rPr b="1" lang="en" sz="1300">
                <a:solidFill>
                  <a:schemeClr val="lt2"/>
                </a:solidFill>
              </a:rPr>
              <a:t>Order by</a:t>
            </a:r>
            <a:r>
              <a:rPr lang="en" sz="1300">
                <a:solidFill>
                  <a:schemeClr val="lt2"/>
                </a:solidFill>
              </a:rPr>
              <a:t> Year and no. of bankruptcy</a:t>
            </a:r>
            <a:endParaRPr sz="1300">
              <a:solidFill>
                <a:schemeClr val="lt2"/>
              </a:solidFill>
            </a:endParaRPr>
          </a:p>
        </p:txBody>
      </p:sp>
      <p:sp>
        <p:nvSpPr>
          <p:cNvPr id="292" name="Google Shape;292;p38"/>
          <p:cNvSpPr/>
          <p:nvPr/>
        </p:nvSpPr>
        <p:spPr>
          <a:xfrm>
            <a:off x="6100675" y="3337750"/>
            <a:ext cx="2167500" cy="972300"/>
          </a:xfrm>
          <a:prstGeom prst="round2DiagRect">
            <a:avLst>
              <a:gd fmla="val 16667" name="adj1"/>
              <a:gd fmla="val 0" name="adj2"/>
            </a:avLst>
          </a:prstGeom>
          <a:noFill/>
          <a:ln cap="flat" cmpd="sng" w="19050">
            <a:solidFill>
              <a:srgbClr val="FF5F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a:solidFill>
                  <a:schemeClr val="lt2"/>
                </a:solidFill>
              </a:rPr>
              <a:t>Only choose t</a:t>
            </a:r>
            <a:r>
              <a:rPr lang="en">
                <a:solidFill>
                  <a:schemeClr val="lt2"/>
                </a:solidFill>
              </a:rPr>
              <a:t>he first row of each year to include the most impacted Industry</a:t>
            </a:r>
            <a:r>
              <a:rPr lang="en">
                <a:solidFill>
                  <a:schemeClr val="lt2"/>
                </a:solidFill>
              </a:rPr>
              <a:t> </a:t>
            </a:r>
            <a:endParaRPr>
              <a:solidFill>
                <a:schemeClr val="lt2"/>
              </a:solidFill>
            </a:endParaRPr>
          </a:p>
        </p:txBody>
      </p:sp>
      <p:pic>
        <p:nvPicPr>
          <p:cNvPr id="293" name="Google Shape;293;p38"/>
          <p:cNvPicPr preferRelativeResize="0"/>
          <p:nvPr/>
        </p:nvPicPr>
        <p:blipFill>
          <a:blip r:embed="rId3">
            <a:alphaModFix/>
          </a:blip>
          <a:stretch>
            <a:fillRect/>
          </a:stretch>
        </p:blipFill>
        <p:spPr>
          <a:xfrm>
            <a:off x="490675" y="1636499"/>
            <a:ext cx="4478324" cy="282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299" name="Google Shape;299;p39"/>
          <p:cNvSpPr txBox="1"/>
          <p:nvPr>
            <p:ph idx="4" type="body"/>
          </p:nvPr>
        </p:nvSpPr>
        <p:spPr>
          <a:xfrm>
            <a:off x="342900" y="1881388"/>
            <a:ext cx="1857300" cy="493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Output Table</a:t>
            </a:r>
            <a:endParaRPr/>
          </a:p>
        </p:txBody>
      </p:sp>
      <p:sp>
        <p:nvSpPr>
          <p:cNvPr id="300" name="Google Shape;300;p39"/>
          <p:cNvSpPr txBox="1"/>
          <p:nvPr>
            <p:ph idx="5" type="body"/>
          </p:nvPr>
        </p:nvSpPr>
        <p:spPr>
          <a:xfrm>
            <a:off x="2400225" y="3155436"/>
            <a:ext cx="6048600" cy="1376100"/>
          </a:xfrm>
          <a:prstGeom prst="rect">
            <a:avLst/>
          </a:prstGeom>
        </p:spPr>
        <p:txBody>
          <a:bodyPr anchorCtr="0" anchor="t" bIns="34275" lIns="68575" spcFirstLastPara="1" rIns="68575" wrap="square" tIns="34275">
            <a:normAutofit/>
          </a:bodyPr>
          <a:lstStyle/>
          <a:p>
            <a:pPr indent="-323850" lvl="0" marL="457200" rtl="0" algn="l">
              <a:spcBef>
                <a:spcPts val="800"/>
              </a:spcBef>
              <a:spcAft>
                <a:spcPts val="0"/>
              </a:spcAft>
              <a:buSzPts val="1500"/>
              <a:buChar char="o"/>
            </a:pPr>
            <a:r>
              <a:rPr lang="en"/>
              <a:t>2017 to 2020: </a:t>
            </a:r>
            <a:r>
              <a:rPr lang="en"/>
              <a:t>the SIC code starts with 131 was the most impacted one, which was Crude Petroleum and Natural Gas Industry</a:t>
            </a:r>
            <a:endParaRPr/>
          </a:p>
          <a:p>
            <a:pPr indent="-323850" lvl="0" marL="457200" rtl="0" algn="l">
              <a:spcBef>
                <a:spcPts val="0"/>
              </a:spcBef>
              <a:spcAft>
                <a:spcPts val="0"/>
              </a:spcAft>
              <a:buSzPts val="1500"/>
              <a:buChar char="o"/>
            </a:pPr>
            <a:r>
              <a:rPr lang="en"/>
              <a:t>2021: </a:t>
            </a:r>
            <a:r>
              <a:rPr lang="en"/>
              <a:t>the SIC code starts with 590 was the most impacted one, which was Retail - Miscellaneous Retail Industry</a:t>
            </a:r>
            <a:endParaRPr/>
          </a:p>
          <a:p>
            <a:pPr indent="-323850" lvl="0" marL="457200" rtl="0" algn="l">
              <a:spcBef>
                <a:spcPts val="0"/>
              </a:spcBef>
              <a:spcAft>
                <a:spcPts val="0"/>
              </a:spcAft>
              <a:buSzPts val="1500"/>
              <a:buChar char="o"/>
            </a:pPr>
            <a:r>
              <a:rPr lang="en"/>
              <a:t>2022 to 2023: </a:t>
            </a:r>
            <a:r>
              <a:rPr lang="en"/>
              <a:t>the SIC code starts with 283 was the most impacted one, which was Drugs Industry</a:t>
            </a:r>
            <a:endParaRPr b="1" sz="1700"/>
          </a:p>
        </p:txBody>
      </p:sp>
      <p:sp>
        <p:nvSpPr>
          <p:cNvPr id="301" name="Google Shape;301;p39"/>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Which Industry was impacted the most</a:t>
            </a:r>
            <a:endParaRPr/>
          </a:p>
        </p:txBody>
      </p:sp>
      <p:pic>
        <p:nvPicPr>
          <p:cNvPr id="302" name="Google Shape;302;p39"/>
          <p:cNvPicPr preferRelativeResize="0"/>
          <p:nvPr/>
        </p:nvPicPr>
        <p:blipFill>
          <a:blip r:embed="rId3">
            <a:alphaModFix/>
          </a:blip>
          <a:stretch>
            <a:fillRect/>
          </a:stretch>
        </p:blipFill>
        <p:spPr>
          <a:xfrm>
            <a:off x="2807013" y="1157601"/>
            <a:ext cx="5235025" cy="1861825"/>
          </a:xfrm>
          <a:prstGeom prst="rect">
            <a:avLst/>
          </a:prstGeom>
          <a:noFill/>
          <a:ln>
            <a:noFill/>
          </a:ln>
        </p:spPr>
      </p:pic>
      <p:sp>
        <p:nvSpPr>
          <p:cNvPr id="303" name="Google Shape;303;p39"/>
          <p:cNvSpPr txBox="1"/>
          <p:nvPr>
            <p:ph idx="2" type="body"/>
          </p:nvPr>
        </p:nvSpPr>
        <p:spPr>
          <a:xfrm>
            <a:off x="490675" y="3556675"/>
            <a:ext cx="1137900" cy="5736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Result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2" type="body"/>
          </p:nvPr>
        </p:nvSpPr>
        <p:spPr>
          <a:xfrm>
            <a:off x="342897" y="1209450"/>
            <a:ext cx="1366800" cy="5667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SAS Code</a:t>
            </a:r>
            <a:endParaRPr/>
          </a:p>
        </p:txBody>
      </p:sp>
      <p:sp>
        <p:nvSpPr>
          <p:cNvPr id="309" name="Google Shape;309;p40"/>
          <p:cNvSpPr txBox="1"/>
          <p:nvPr>
            <p:ph idx="5" type="body"/>
          </p:nvPr>
        </p:nvSpPr>
        <p:spPr>
          <a:xfrm>
            <a:off x="5172075" y="1608725"/>
            <a:ext cx="3819600" cy="2896500"/>
          </a:xfrm>
          <a:prstGeom prst="rect">
            <a:avLst/>
          </a:prstGeom>
        </p:spPr>
        <p:txBody>
          <a:bodyPr anchorCtr="0" anchor="t" bIns="34275" lIns="68575" spcFirstLastPara="1" rIns="68575" wrap="square" tIns="34275">
            <a:normAutofit/>
          </a:bodyPr>
          <a:lstStyle/>
          <a:p>
            <a:pPr indent="-336550" lvl="0" marL="457200" rtl="0" algn="l">
              <a:spcBef>
                <a:spcPts val="800"/>
              </a:spcBef>
              <a:spcAft>
                <a:spcPts val="0"/>
              </a:spcAft>
              <a:buSzPts val="1700"/>
              <a:buChar char="●"/>
            </a:pPr>
            <a:r>
              <a:rPr lang="en" sz="1700"/>
              <a:t>Create two tables</a:t>
            </a:r>
            <a:endParaRPr sz="1700"/>
          </a:p>
          <a:p>
            <a:pPr indent="0" lvl="0" marL="457200" rtl="0" algn="l">
              <a:spcBef>
                <a:spcPts val="800"/>
              </a:spcBef>
              <a:spcAft>
                <a:spcPts val="0"/>
              </a:spcAft>
              <a:buNone/>
            </a:pPr>
            <a:r>
              <a:rPr lang="en" sz="1700"/>
              <a:t>Year_bank: calculated the total number of bankruptcy cases filed in each </a:t>
            </a:r>
            <a:r>
              <a:rPr lang="en" sz="1700"/>
              <a:t>financial</a:t>
            </a:r>
            <a:r>
              <a:rPr lang="en" sz="1700"/>
              <a:t> year from 2017 to 2023</a:t>
            </a:r>
            <a:endParaRPr sz="1700"/>
          </a:p>
          <a:p>
            <a:pPr indent="0" lvl="0" marL="457200" rtl="0" algn="l">
              <a:spcBef>
                <a:spcPts val="800"/>
              </a:spcBef>
              <a:spcAft>
                <a:spcPts val="0"/>
              </a:spcAft>
              <a:buNone/>
            </a:pPr>
            <a:r>
              <a:rPr lang="en" sz="1700"/>
              <a:t>State_bank: calculated the </a:t>
            </a:r>
            <a:r>
              <a:rPr lang="en" sz="1700"/>
              <a:t>bankruptcy </a:t>
            </a:r>
            <a:r>
              <a:rPr lang="en" sz="1700"/>
              <a:t>cases filed in each state for the years 2017-2023</a:t>
            </a:r>
            <a:endParaRPr sz="1700"/>
          </a:p>
        </p:txBody>
      </p:sp>
      <p:sp>
        <p:nvSpPr>
          <p:cNvPr id="310" name="Google Shape;310;p40"/>
          <p:cNvSpPr txBox="1"/>
          <p:nvPr>
            <p:ph idx="6" type="body"/>
          </p:nvPr>
        </p:nvSpPr>
        <p:spPr>
          <a:xfrm>
            <a:off x="342900" y="4767263"/>
            <a:ext cx="6115200" cy="2739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11" name="Google Shape;311;p40"/>
          <p:cNvSpPr txBox="1"/>
          <p:nvPr>
            <p:ph idx="1" type="body"/>
          </p:nvPr>
        </p:nvSpPr>
        <p:spPr>
          <a:xfrm>
            <a:off x="490671" y="208352"/>
            <a:ext cx="7777500" cy="8925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Which State was impacted the most</a:t>
            </a:r>
            <a:endParaRPr/>
          </a:p>
        </p:txBody>
      </p:sp>
      <p:pic>
        <p:nvPicPr>
          <p:cNvPr id="312" name="Google Shape;312;p40"/>
          <p:cNvPicPr preferRelativeResize="0"/>
          <p:nvPr/>
        </p:nvPicPr>
        <p:blipFill>
          <a:blip r:embed="rId3">
            <a:alphaModFix/>
          </a:blip>
          <a:stretch>
            <a:fillRect/>
          </a:stretch>
        </p:blipFill>
        <p:spPr>
          <a:xfrm>
            <a:off x="342900" y="1713812"/>
            <a:ext cx="4414389" cy="26863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